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258" r:id="rId2"/>
    <p:sldId id="264" r:id="rId3"/>
    <p:sldId id="266" r:id="rId4"/>
    <p:sldId id="267" r:id="rId5"/>
    <p:sldId id="268" r:id="rId6"/>
    <p:sldId id="269" r:id="rId7"/>
    <p:sldId id="29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61" r:id="rId18"/>
    <p:sldId id="260" r:id="rId19"/>
    <p:sldId id="284" r:id="rId20"/>
    <p:sldId id="280" r:id="rId21"/>
    <p:sldId id="286" r:id="rId22"/>
    <p:sldId id="287" r:id="rId23"/>
    <p:sldId id="288" r:id="rId24"/>
    <p:sldId id="293" r:id="rId25"/>
    <p:sldId id="289" r:id="rId26"/>
    <p:sldId id="378" r:id="rId27"/>
    <p:sldId id="301" r:id="rId28"/>
    <p:sldId id="300" r:id="rId29"/>
    <p:sldId id="290" r:id="rId30"/>
    <p:sldId id="291" r:id="rId31"/>
    <p:sldId id="296" r:id="rId32"/>
    <p:sldId id="292" r:id="rId33"/>
    <p:sldId id="298" r:id="rId34"/>
    <p:sldId id="318" r:id="rId35"/>
    <p:sldId id="294" r:id="rId36"/>
    <p:sldId id="319" r:id="rId37"/>
    <p:sldId id="297" r:id="rId38"/>
    <p:sldId id="295" r:id="rId39"/>
    <p:sldId id="342" r:id="rId40"/>
    <p:sldId id="302" r:id="rId41"/>
    <p:sldId id="303" r:id="rId42"/>
    <p:sldId id="304" r:id="rId43"/>
    <p:sldId id="305" r:id="rId44"/>
    <p:sldId id="306" r:id="rId45"/>
    <p:sldId id="307" r:id="rId46"/>
    <p:sldId id="324" r:id="rId47"/>
    <p:sldId id="325" r:id="rId48"/>
    <p:sldId id="327" r:id="rId49"/>
    <p:sldId id="323" r:id="rId50"/>
    <p:sldId id="326" r:id="rId51"/>
    <p:sldId id="322" r:id="rId52"/>
    <p:sldId id="328" r:id="rId53"/>
    <p:sldId id="332" r:id="rId54"/>
    <p:sldId id="308" r:id="rId55"/>
    <p:sldId id="311" r:id="rId56"/>
    <p:sldId id="309" r:id="rId57"/>
    <p:sldId id="310" r:id="rId58"/>
    <p:sldId id="333" r:id="rId59"/>
    <p:sldId id="312" r:id="rId60"/>
    <p:sldId id="313" r:id="rId61"/>
    <p:sldId id="316" r:id="rId62"/>
    <p:sldId id="314" r:id="rId63"/>
    <p:sldId id="317" r:id="rId64"/>
    <p:sldId id="315" r:id="rId65"/>
    <p:sldId id="321" r:id="rId66"/>
    <p:sldId id="329" r:id="rId67"/>
    <p:sldId id="331" r:id="rId68"/>
    <p:sldId id="330" r:id="rId69"/>
    <p:sldId id="379" r:id="rId70"/>
  </p:sldIdLst>
  <p:sldSz cx="9902825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6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00000"/>
    <a:srgbClr val="FFCC00"/>
    <a:srgbClr val="6600CC"/>
    <a:srgbClr val="CC00FF"/>
    <a:srgbClr val="FF0066"/>
    <a:srgbClr val="FF99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99791" autoAdjust="0"/>
  </p:normalViewPr>
  <p:slideViewPr>
    <p:cSldViewPr>
      <p:cViewPr varScale="1">
        <p:scale>
          <a:sx n="86" d="100"/>
          <a:sy n="86" d="100"/>
        </p:scale>
        <p:origin x="84" y="918"/>
      </p:cViewPr>
      <p:guideLst>
        <p:guide orient="horz" pos="4176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36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8DE9393D-C8A8-83A7-5B0F-1570F538F8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0AA9BAFA-9CC4-C366-9E8C-BD9266C9008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76132" name="Rectangle 4">
            <a:extLst>
              <a:ext uri="{FF2B5EF4-FFF2-40B4-BE49-F238E27FC236}">
                <a16:creationId xmlns:a16="http://schemas.microsoft.com/office/drawing/2014/main" id="{97EA39F7-9309-5BE5-A769-4E13217B9A4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76133" name="Rectangle 5">
            <a:extLst>
              <a:ext uri="{FF2B5EF4-FFF2-40B4-BE49-F238E27FC236}">
                <a16:creationId xmlns:a16="http://schemas.microsoft.com/office/drawing/2014/main" id="{3CEF179D-6FE8-5389-A734-ABA8997F89E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EE36AC-888B-4158-9EAD-5DC697670A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FC638B2-2ED6-ABEE-7A4B-E79DB48A40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E42E40E-6C4C-C065-76D6-74A569FB4C1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834C821-8559-DC9E-B167-830A12421BD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54088" y="685800"/>
            <a:ext cx="4949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D45A13D-A6A1-BAD8-B64D-99E8E9F6178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57D8F337-8723-312F-49CD-EE1A1776850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2A763AC-FBA3-B0DC-5B42-E499784A6A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67B8EF-71DA-44F9-93BC-B7FBF0290D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BC615D1-B7CA-EE93-89DB-F29B78795B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6A410-37D4-49E2-A449-75D33BBA727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49858" name="Rectangle 2">
            <a:extLst>
              <a:ext uri="{FF2B5EF4-FFF2-40B4-BE49-F238E27FC236}">
                <a16:creationId xmlns:a16="http://schemas.microsoft.com/office/drawing/2014/main" id="{695B111B-2C2E-5757-2981-F5AE533A4B7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4B21AB37-E027-EA6F-0222-089664837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EE325E7-EE18-7005-994F-B6FE2254CB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580EB3-0B5E-4C6C-99EC-4397EF44E7B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58050" name="Rectangle 2">
            <a:extLst>
              <a:ext uri="{FF2B5EF4-FFF2-40B4-BE49-F238E27FC236}">
                <a16:creationId xmlns:a16="http://schemas.microsoft.com/office/drawing/2014/main" id="{5AC9B632-38E9-CC79-D8F5-5F5AA1ACCFD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833F958E-AC29-3C5D-E81F-D280C58CD2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825904-E326-ABCF-2FB2-19C0282A1D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55213-3042-4B34-A5A0-D03422EE9A9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59074" name="Rectangle 2">
            <a:extLst>
              <a:ext uri="{FF2B5EF4-FFF2-40B4-BE49-F238E27FC236}">
                <a16:creationId xmlns:a16="http://schemas.microsoft.com/office/drawing/2014/main" id="{FFC35179-152A-2C4D-14A8-D7B0364B754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A1CBB44B-BBB2-E88E-26A8-F5517CD81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94A9A12-B8C5-F796-0C4B-866BF5C22F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A233F9-7984-4CBC-9077-0764967C428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60098" name="Rectangle 2">
            <a:extLst>
              <a:ext uri="{FF2B5EF4-FFF2-40B4-BE49-F238E27FC236}">
                <a16:creationId xmlns:a16="http://schemas.microsoft.com/office/drawing/2014/main" id="{7D240B9C-3BE3-469C-C563-F29B436DF61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E97A5177-D636-4446-B280-006D9A5EBE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F32D76-0A60-3A89-910E-FE473BA9E9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258C9-03B2-4A3F-A3A7-6A44A37614E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61122" name="Rectangle 2">
            <a:extLst>
              <a:ext uri="{FF2B5EF4-FFF2-40B4-BE49-F238E27FC236}">
                <a16:creationId xmlns:a16="http://schemas.microsoft.com/office/drawing/2014/main" id="{C18F2BD3-D6A5-FF23-7001-F8DC6F6924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ACBBDECE-E49D-1A51-6DF1-64A860344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D54534D-B1B7-0498-9FC3-1B0C87614C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7BAA20-64F7-47C4-BBDA-249889FE8B7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62146" name="Rectangle 2">
            <a:extLst>
              <a:ext uri="{FF2B5EF4-FFF2-40B4-BE49-F238E27FC236}">
                <a16:creationId xmlns:a16="http://schemas.microsoft.com/office/drawing/2014/main" id="{31672C47-43B2-0AD3-19EF-F96E8FA4EA0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>
            <a:extLst>
              <a:ext uri="{FF2B5EF4-FFF2-40B4-BE49-F238E27FC236}">
                <a16:creationId xmlns:a16="http://schemas.microsoft.com/office/drawing/2014/main" id="{93ACEEF7-C9C5-FE2A-71A9-DE78BA8B25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EEE27BC-95D9-56E4-583D-B1E63B9907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A69CA0-EC3D-4BCB-957D-FF757E1435F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69F8BAB2-36DD-C75A-6548-654D2EC8F11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6210E9A7-42C2-D593-4CAF-2E69780B6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621D0DF-1A7C-A02B-C16D-3547D96816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D72DB-66C8-465D-BEED-874BED99116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B5F2C25C-2990-06FB-D1CD-F72B15BC6F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D73E6178-21EE-F267-9A11-5BE67ECF8E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97867AC-061B-AB48-2B14-8FBB097CA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036FEB-F5E3-4A85-A433-7C0B788CC2D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0027B124-BFF5-4E6E-2627-67272D94033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821E760-1FA0-EF6B-63B5-2E0AC4A75C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5BA27C-9807-011E-AC7E-6EBCE44C31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38B574-603F-45AC-96B0-09730740784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9A4DCE5E-94BE-73B6-9265-51DD66930ED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7913C49-692F-2567-2572-010E1BD54C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6361852-E949-8D80-7693-C64B596E83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FCD97E-9939-4CFF-B2E8-81019CE6A11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001058AE-3B2F-C489-F533-DC8DB41942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D0D5C55-8DA1-4626-3C4A-617C4A189F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0B32E80-FFDD-686B-4C00-496477470E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C0706-16E7-4817-BACB-A3B80C990E3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0873535C-EE6F-4CB1-936C-6678E1A35E9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4CF88799-667F-9C6E-76E5-9B9138ABC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C42DCF4-0188-219A-35FE-7B1E694361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3E5C13-6012-416E-A742-3FA362104DE0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CEC4303C-AB15-B642-FE70-4312DA66FF9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61C93C5-6EAD-B283-0398-83D82D4A0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B28A27C-EF0F-533E-047B-83FFFCE181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F2D8A5-757B-4631-A5E6-748822A85E3C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63170" name="Rectangle 2">
            <a:extLst>
              <a:ext uri="{FF2B5EF4-FFF2-40B4-BE49-F238E27FC236}">
                <a16:creationId xmlns:a16="http://schemas.microsoft.com/office/drawing/2014/main" id="{7180CE65-6492-D7C3-AB5B-CB53C679599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AA5D8751-FEDF-8C88-ACD3-B9BAD1875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4141E9D-8C12-D060-8422-FE2F702E8D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DD20D-74AD-49E4-A41A-320747156D63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64194" name="Rectangle 2">
            <a:extLst>
              <a:ext uri="{FF2B5EF4-FFF2-40B4-BE49-F238E27FC236}">
                <a16:creationId xmlns:a16="http://schemas.microsoft.com/office/drawing/2014/main" id="{FB27EBA3-F59D-E8B7-BCDB-EBBA17891F4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>
            <a:extLst>
              <a:ext uri="{FF2B5EF4-FFF2-40B4-BE49-F238E27FC236}">
                <a16:creationId xmlns:a16="http://schemas.microsoft.com/office/drawing/2014/main" id="{88064562-6CB0-A01C-A1B7-0654488CE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295880-962A-F872-68F5-1688BC602D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3D9B11-21FD-45F7-BAE5-F0EA98F3001C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65218" name="Rectangle 2">
            <a:extLst>
              <a:ext uri="{FF2B5EF4-FFF2-40B4-BE49-F238E27FC236}">
                <a16:creationId xmlns:a16="http://schemas.microsoft.com/office/drawing/2014/main" id="{86642819-437D-27FC-060E-9AB68D657F6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>
            <a:extLst>
              <a:ext uri="{FF2B5EF4-FFF2-40B4-BE49-F238E27FC236}">
                <a16:creationId xmlns:a16="http://schemas.microsoft.com/office/drawing/2014/main" id="{09FB3FB2-3A68-639E-6A4F-C6C5232428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8EB582-E161-7F71-BF60-2E9EB710DB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CF5BE0-3E16-4F3D-94D5-2E229B968457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BD2C7956-7FD1-23B4-DD40-87B1A2366A7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6ECF142D-19E4-2A3C-8562-13076EC98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734BD91-52BE-2AA3-8ACF-7FADF0CCE1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62D3BB-6074-4EE7-AE23-C37266B06784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15B126B2-19AC-A1C7-0608-C6F244CE445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211BCE6A-076F-B0AD-6401-854B64A6C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05ED1D5-ABF7-122A-39A7-29C875D90A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FC007-BB42-4ABE-A293-C37A28067FFA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66242" name="Rectangle 2">
            <a:extLst>
              <a:ext uri="{FF2B5EF4-FFF2-40B4-BE49-F238E27FC236}">
                <a16:creationId xmlns:a16="http://schemas.microsoft.com/office/drawing/2014/main" id="{51FA1CAE-0F52-F7CD-8616-47CE528DD18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>
            <a:extLst>
              <a:ext uri="{FF2B5EF4-FFF2-40B4-BE49-F238E27FC236}">
                <a16:creationId xmlns:a16="http://schemas.microsoft.com/office/drawing/2014/main" id="{233EABFF-107F-BE17-5765-11F04AAAE3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F697E48-4EB2-DF6C-B2A1-CEF20541ED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7DA24-2D44-4777-AF0B-3D271FAE0BA8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38DF4E4B-1F0F-26CD-D5C6-9535FF301DD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B398785B-0747-C23A-C8CE-F94662C18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EE920D3-0E27-439E-F261-23AE636695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0A7F05-C2F5-4EA0-9EDE-DDFF19DE2EA3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78850" name="Rectangle 1026">
            <a:extLst>
              <a:ext uri="{FF2B5EF4-FFF2-40B4-BE49-F238E27FC236}">
                <a16:creationId xmlns:a16="http://schemas.microsoft.com/office/drawing/2014/main" id="{E58C664E-76A6-5EDC-A06D-3C1250C3E80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1027">
            <a:extLst>
              <a:ext uri="{FF2B5EF4-FFF2-40B4-BE49-F238E27FC236}">
                <a16:creationId xmlns:a16="http://schemas.microsoft.com/office/drawing/2014/main" id="{D4A3C5F1-5870-1DB7-EBA8-784D8AB13B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25F6205-F8FD-F23C-85D9-0894975348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A271CD-260D-47A2-A32C-0F12FF4C6023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D39A15AB-CC2E-2DAC-81CE-6E6AD906203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5908368B-AD30-184A-75AB-F03E51CF7C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BDE8F2E-84C0-5FA3-0F30-3BEC90DE57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195CB3-ADDA-4C44-8A7E-207FE1C5386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51906" name="Rectangle 2">
            <a:extLst>
              <a:ext uri="{FF2B5EF4-FFF2-40B4-BE49-F238E27FC236}">
                <a16:creationId xmlns:a16="http://schemas.microsoft.com/office/drawing/2014/main" id="{D7665EED-E13A-8720-45EC-2C2BC5FFEDF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EFB1C424-FC17-3E6C-4DED-7F2C3D7F3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F1FEB73-EDB0-0385-70CA-76060FECC0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735F77-882C-469E-A865-8F30F5434A65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2A6EAF32-27A1-1130-3A92-F15F8F44434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714E71F5-89C7-C15F-4CE2-689A8D439A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F7FFD1B-9D00-BE09-8362-C41708B902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179F17-84F4-48E6-8C16-1FE8CDFD3AD3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4A50CDE9-DBCC-4DAE-00AB-EBB39E822C7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E6E65C35-E6AC-63B3-3706-B12B66B99D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3F5559-A3DE-C328-F11C-55874634AC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33A048-6384-4E5B-ADFC-12B6F7561E72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DE48E51A-07C1-1A6A-53CD-CE50C58CA99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618DD1AB-702C-A06E-9616-5904979353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3565116-9F1C-CF4F-4B53-44C05DB4D9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A599F3-190A-4B30-A9FD-3003C072F5B0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4F1D8A9B-BEEA-CB22-14D6-D97A2DCB37B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1CD22DFF-4490-65F8-BFA0-81D42AFA94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E10ED2-915D-01FD-92EB-F6CEF95472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2572E5-089C-4085-AE6F-29ACF797F499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267266" name="Rectangle 2">
            <a:extLst>
              <a:ext uri="{FF2B5EF4-FFF2-40B4-BE49-F238E27FC236}">
                <a16:creationId xmlns:a16="http://schemas.microsoft.com/office/drawing/2014/main" id="{26A28ED9-8E92-53F7-3B98-56B872E65C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6FB5B58F-0C90-0880-AD65-6328B7EDE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000ABBE-1C86-9724-F61F-FD9256CBBF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D887D8-80AD-4790-A70D-3E16B440C7A8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9E0E41A6-E815-7486-B614-8A4E5F459F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B256E768-5B18-E5E8-3F25-C80C9CD6AA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21596E6-9FFD-9A20-1F87-319D5D6B9F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402F5C-71C5-4FB4-94E0-C54DFEEE5EC5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17762" name="Rectangle 1026">
            <a:extLst>
              <a:ext uri="{FF2B5EF4-FFF2-40B4-BE49-F238E27FC236}">
                <a16:creationId xmlns:a16="http://schemas.microsoft.com/office/drawing/2014/main" id="{47942C30-3DA9-2509-8B8D-0A3938D56AE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1027">
            <a:extLst>
              <a:ext uri="{FF2B5EF4-FFF2-40B4-BE49-F238E27FC236}">
                <a16:creationId xmlns:a16="http://schemas.microsoft.com/office/drawing/2014/main" id="{141AB2C8-9BA8-01BD-A7E0-82A35EA1ED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338937-C037-75C5-2EF9-B9B56F0473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D377C-9844-403B-A1EC-59ADC5D86BAB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DCB7DB1E-B172-F696-6E16-35A29DB9F1D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1D8459C4-CC1D-DF6F-4D75-1A3C1A0A5A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E44954C-C1EC-EFEE-4A2C-3C8639E20B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9E31A-B379-4088-838E-C2DD3D3BE8EE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6DDA9B98-816F-D1D2-F48C-6A880BFCBAE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4DDB5594-87FA-CC9B-17F8-CE982A9E74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6033FA3-8CBA-4A77-D98B-E19FAAF11C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34A63-831C-4F16-BBBD-C2610F2EA8D4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268290" name="Rectangle 2">
            <a:extLst>
              <a:ext uri="{FF2B5EF4-FFF2-40B4-BE49-F238E27FC236}">
                <a16:creationId xmlns:a16="http://schemas.microsoft.com/office/drawing/2014/main" id="{845720CD-5249-9DE5-A19C-5F87761D12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>
            <a:extLst>
              <a:ext uri="{FF2B5EF4-FFF2-40B4-BE49-F238E27FC236}">
                <a16:creationId xmlns:a16="http://schemas.microsoft.com/office/drawing/2014/main" id="{353890D9-5B86-0D40-9E96-97305E82E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49E8982-494B-56CE-0048-AA5F2F1777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B5C9C-7EA1-4A9D-ADA9-8E0B658CE71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30F2764B-6FD1-DAEE-6F81-D2971953ED4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B5CB507C-B752-0F59-30AA-97B293830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6B17BE-064C-25FC-65C9-28C688B90C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A3B530-E852-4A10-B3D1-CCA442B4E39D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A34E78B6-7519-27D7-554C-FDC5B41ACF1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FCBB1199-9666-14B2-B6D4-31B6F3509F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848E110-2EFB-0AF7-BFAF-D5223B42AB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B672B6-7642-42A2-AC82-A68FE94ED3F8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39222FDB-3EB0-ADBE-EE12-E2690F79088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047E5A6C-05FB-AC59-084E-4B464A2AC1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E19BF1D-8F23-63B2-129E-D1BFC330D9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31E44F-8D33-4233-B7D0-9CDAE6E09FC4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269314" name="Rectangle 2">
            <a:extLst>
              <a:ext uri="{FF2B5EF4-FFF2-40B4-BE49-F238E27FC236}">
                <a16:creationId xmlns:a16="http://schemas.microsoft.com/office/drawing/2014/main" id="{FBE3DEF0-DD00-A1C6-74A1-1F567B193A1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ABB9302C-4DEE-F2BF-FF2F-AFC3C6C03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97B4EB2-26AA-AFBD-8DD0-EDBE22D72D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A9DB3-4645-4919-ACD7-C17F1DB7AC76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270338" name="Rectangle 2">
            <a:extLst>
              <a:ext uri="{FF2B5EF4-FFF2-40B4-BE49-F238E27FC236}">
                <a16:creationId xmlns:a16="http://schemas.microsoft.com/office/drawing/2014/main" id="{0054F012-CE53-0694-E0E8-2A6DA06DE96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E5BAA2BC-716D-6170-510A-EA7601517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DD6B625-EF1A-09E5-5150-9B3F2E8923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E9121-6125-44A2-AE2F-889EABCA39A2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271362" name="Rectangle 2">
            <a:extLst>
              <a:ext uri="{FF2B5EF4-FFF2-40B4-BE49-F238E27FC236}">
                <a16:creationId xmlns:a16="http://schemas.microsoft.com/office/drawing/2014/main" id="{703D70B9-3515-4715-C535-B4B3C8A22E7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D68631BB-8D61-A0C0-4D78-8FAEA8342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9E6C1B8-3BA1-8218-F41C-4E1C20C983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1CE254-83C6-4990-AEC5-C7761FB7569A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272386" name="Rectangle 2">
            <a:extLst>
              <a:ext uri="{FF2B5EF4-FFF2-40B4-BE49-F238E27FC236}">
                <a16:creationId xmlns:a16="http://schemas.microsoft.com/office/drawing/2014/main" id="{17AC37CD-8836-6500-5671-E266E82063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>
            <a:extLst>
              <a:ext uri="{FF2B5EF4-FFF2-40B4-BE49-F238E27FC236}">
                <a16:creationId xmlns:a16="http://schemas.microsoft.com/office/drawing/2014/main" id="{76D062FD-6CCC-B722-6695-BEF44C98A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055DF50-160E-ABBE-5785-D763F859AF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39AEA5-D2AA-4842-BE5C-25C8ED9E6A00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BB718DE5-8830-4116-76C6-116CC0258B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05F84D9E-F0C8-D8BC-C87E-F358E381C1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FDC748-6252-2ADA-2AEA-B9199D9A2F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9FBAE2-1AA5-4889-9F3B-B69E76689468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C55CABCF-2C4C-EAAE-555C-1B419543684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BF1D1F30-25FF-BC19-8254-0161F7878F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69EC827-36FC-FFBE-F6AA-FC4F4C0083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CEAFB-F827-46EB-8297-F82703A53F20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134146" name="Rectangle 1026">
            <a:extLst>
              <a:ext uri="{FF2B5EF4-FFF2-40B4-BE49-F238E27FC236}">
                <a16:creationId xmlns:a16="http://schemas.microsoft.com/office/drawing/2014/main" id="{F45B6171-68C9-3107-1088-C9ED067CFC9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1027">
            <a:extLst>
              <a:ext uri="{FF2B5EF4-FFF2-40B4-BE49-F238E27FC236}">
                <a16:creationId xmlns:a16="http://schemas.microsoft.com/office/drawing/2014/main" id="{CF91CE9C-AA51-2688-79DC-7FD6A36778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A56C8FD-B582-CC97-88DE-42818DD67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47181A-4672-4828-8D17-6F864C72709D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273410" name="Rectangle 2">
            <a:extLst>
              <a:ext uri="{FF2B5EF4-FFF2-40B4-BE49-F238E27FC236}">
                <a16:creationId xmlns:a16="http://schemas.microsoft.com/office/drawing/2014/main" id="{BC3FDE62-9C9D-4A23-2957-BCEBD4FC983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5E2CB68E-0D91-5BA8-D75A-D40CB67A7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7FEAC1D-C99E-F505-B51C-4CD4E8A71B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572D5B-5B53-4F6F-8877-4E18D797427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53954" name="Rectangle 2">
            <a:extLst>
              <a:ext uri="{FF2B5EF4-FFF2-40B4-BE49-F238E27FC236}">
                <a16:creationId xmlns:a16="http://schemas.microsoft.com/office/drawing/2014/main" id="{AB78F052-CAEE-9E41-F5AA-312ABE08992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C1F80CA4-89D5-A604-44CF-37B2CA8987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51304D2-1D68-F53D-75E7-45C4D26638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B73DA3-8F54-4D49-9866-1F5A1EE9C1FC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6EC60E34-B1ED-6522-2F35-6FACFA58E9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ADB0D40D-655D-169E-3733-E4F21CCC12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213065C-9B6C-EEAB-F805-552DF9A4F8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939DC-46E1-4084-B0C0-EA1FFFD064AD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58F52F66-C452-85B0-AA44-442D1A534F1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9E412A44-D583-1754-F643-80AA2E4EB1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941B02D-9376-8FBA-A83F-FE9C157C1A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A86F5-1D50-4BC7-9766-1CDF587C3FE2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136194" name="Rectangle 1026">
            <a:extLst>
              <a:ext uri="{FF2B5EF4-FFF2-40B4-BE49-F238E27FC236}">
                <a16:creationId xmlns:a16="http://schemas.microsoft.com/office/drawing/2014/main" id="{38141BC2-D975-60F4-9E84-050F2F1398A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1027">
            <a:extLst>
              <a:ext uri="{FF2B5EF4-FFF2-40B4-BE49-F238E27FC236}">
                <a16:creationId xmlns:a16="http://schemas.microsoft.com/office/drawing/2014/main" id="{1B973772-9BE5-3B69-10F1-2B86F80FE0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16D8B5D-269E-00F0-848F-F4DF9BC357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FA38D6-8FF5-4632-B462-08BE75B6CC6E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144386" name="Rectangle 2050">
            <a:extLst>
              <a:ext uri="{FF2B5EF4-FFF2-40B4-BE49-F238E27FC236}">
                <a16:creationId xmlns:a16="http://schemas.microsoft.com/office/drawing/2014/main" id="{5A382E91-9B84-5690-D940-7086D14F245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2051">
            <a:extLst>
              <a:ext uri="{FF2B5EF4-FFF2-40B4-BE49-F238E27FC236}">
                <a16:creationId xmlns:a16="http://schemas.microsoft.com/office/drawing/2014/main" id="{6CFC2AE7-F5D6-F3B4-7BF6-1208C00F40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57D30E-1709-C78F-8F88-5847E90C20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04A63E-9B5D-4A46-B022-97B02687567F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21C6292A-F447-2E4B-721F-7513B9C5183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62638AC2-CBA5-3AEE-C867-2D43A99DB7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4B9249-698D-79EB-7E4F-93CBEF7457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39DF3C-8EC4-496B-AF8C-0E09250BBA12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275458" name="Rectangle 2">
            <a:extLst>
              <a:ext uri="{FF2B5EF4-FFF2-40B4-BE49-F238E27FC236}">
                <a16:creationId xmlns:a16="http://schemas.microsoft.com/office/drawing/2014/main" id="{CAAC4755-D819-8DEF-FA5D-F722BFF67ED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53DBCA51-471C-EEE0-A157-CAFB92CA3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9174D3-A0E7-D95A-662A-AB846BD304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7A97F0-6186-4CAF-8768-EDCBEDD4774C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13BDBD7D-0940-9D90-257B-99F5CDE4F0F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5171664B-7BF2-C9C2-8D33-6A2063B13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EB5ACED-A475-981D-88E9-AA398F347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DC3A4-2A8D-44AA-9752-D2886A4DFC09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5F8BDC4F-4859-7CDB-0226-353C1EB6D14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B7108A14-4619-91EB-CD3E-F060CA884D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1E12580-CCCF-14F7-EE9F-2A6221C25B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C7C20E-5000-4625-AC08-DE52FD8DBDDE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146434" name="Rectangle 2">
            <a:extLst>
              <a:ext uri="{FF2B5EF4-FFF2-40B4-BE49-F238E27FC236}">
                <a16:creationId xmlns:a16="http://schemas.microsoft.com/office/drawing/2014/main" id="{65FC39C8-76AE-83A5-0F28-E2F9A0EB238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5F94F64A-2B71-6D6F-4034-D88319588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8743BB8-8C41-348D-C2D2-2211DCBC66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3CE78-FE1D-42EA-9B8E-411B1EDB5227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276482" name="Rectangle 2">
            <a:extLst>
              <a:ext uri="{FF2B5EF4-FFF2-40B4-BE49-F238E27FC236}">
                <a16:creationId xmlns:a16="http://schemas.microsoft.com/office/drawing/2014/main" id="{E9B11B4B-B3D8-EE38-6C2B-4A103CEB16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id="{EFD5B0EF-4F67-4473-ED8C-9A8F295C35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E858B9E-2B41-5745-4D50-F7259342A3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10043E-7EAD-497B-89ED-1B1A51A542C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4978" name="Rectangle 2">
            <a:extLst>
              <a:ext uri="{FF2B5EF4-FFF2-40B4-BE49-F238E27FC236}">
                <a16:creationId xmlns:a16="http://schemas.microsoft.com/office/drawing/2014/main" id="{07317867-44D3-BADA-E5A5-FD1D7315892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DEBDC9F6-A683-7353-A7B4-4779545BC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9D0E182-FB22-0149-C905-3DD00DE542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DBEBA-C4D0-4327-9DFD-FE6E7CA9572C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7406F174-4FD5-63EA-E3D1-9DCBAD3F0B5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8FE8CCF9-542A-F51C-0CDF-08B481E77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E676A38-F63F-94D9-DC3D-6CD7D936F5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07A43C-85AE-43A7-BA3F-5880827040F8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277506" name="Rectangle 2">
            <a:extLst>
              <a:ext uri="{FF2B5EF4-FFF2-40B4-BE49-F238E27FC236}">
                <a16:creationId xmlns:a16="http://schemas.microsoft.com/office/drawing/2014/main" id="{29B9D5D5-45F2-675D-B305-0194B132AB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FEB504DB-67BA-AB5B-574D-02AC45CBC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D66BD3E-E6D3-C7A3-66ED-CD5B73876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02370-D9B8-44D6-AECA-501C6C4FB292}" type="slidenum">
              <a:rPr lang="en-US" altLang="en-US"/>
              <a:pPr/>
              <a:t>62</a:t>
            </a:fld>
            <a:endParaRPr lang="en-US" altLang="en-US"/>
          </a:p>
        </p:txBody>
      </p:sp>
      <p:sp>
        <p:nvSpPr>
          <p:cNvPr id="278530" name="Rectangle 2">
            <a:extLst>
              <a:ext uri="{FF2B5EF4-FFF2-40B4-BE49-F238E27FC236}">
                <a16:creationId xmlns:a16="http://schemas.microsoft.com/office/drawing/2014/main" id="{3FCBFAC9-07C9-AAB8-D412-056F2203FB1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CDB06CBF-A66E-C056-A06D-59597FC154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CADB407-CAF7-3E56-2B7C-F32881CD5C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25DE1-6E88-4550-9E72-E943720CD06E}" type="slidenum">
              <a:rPr lang="en-US" altLang="en-US"/>
              <a:pPr/>
              <a:t>63</a:t>
            </a:fld>
            <a:endParaRPr lang="en-US" altLang="en-US"/>
          </a:p>
        </p:txBody>
      </p:sp>
      <p:sp>
        <p:nvSpPr>
          <p:cNvPr id="279554" name="Rectangle 2">
            <a:extLst>
              <a:ext uri="{FF2B5EF4-FFF2-40B4-BE49-F238E27FC236}">
                <a16:creationId xmlns:a16="http://schemas.microsoft.com/office/drawing/2014/main" id="{A1B63A29-B54E-EE48-5F13-3AD2C05BAB0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DA707E8F-9757-6EEC-9B4A-04E16E04B7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952DC53-A2FE-F612-04D2-A8030395A3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E2B84B-38A9-4EA7-A080-19CB5C68FFBF}" type="slidenum">
              <a:rPr lang="en-US" altLang="en-US"/>
              <a:pPr/>
              <a:t>64</a:t>
            </a:fld>
            <a:endParaRPr lang="en-US" altLang="en-US"/>
          </a:p>
        </p:txBody>
      </p:sp>
      <p:sp>
        <p:nvSpPr>
          <p:cNvPr id="280578" name="Rectangle 2">
            <a:extLst>
              <a:ext uri="{FF2B5EF4-FFF2-40B4-BE49-F238E27FC236}">
                <a16:creationId xmlns:a16="http://schemas.microsoft.com/office/drawing/2014/main" id="{67DF2097-D32A-EB8E-4364-6004A98DA6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D30CFEEE-9047-64D4-0EEE-03BCBB2DAF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AD7F2E7-778C-CD4D-2DAB-B80C9BA7B6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5EA0C-5F84-41AA-AAF3-6C65495CDA53}" type="slidenum">
              <a:rPr lang="en-US" altLang="en-US"/>
              <a:pPr/>
              <a:t>65</a:t>
            </a:fld>
            <a:endParaRPr lang="en-US" altLang="en-US"/>
          </a:p>
        </p:txBody>
      </p:sp>
      <p:sp>
        <p:nvSpPr>
          <p:cNvPr id="281602" name="Rectangle 2">
            <a:extLst>
              <a:ext uri="{FF2B5EF4-FFF2-40B4-BE49-F238E27FC236}">
                <a16:creationId xmlns:a16="http://schemas.microsoft.com/office/drawing/2014/main" id="{61B4E00D-95A8-AAAD-D32E-354C00054AF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D409F7F9-A98A-0CCC-DEF2-7B62CF27B2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5A33D8F-4003-41F3-3B56-9BCC49DC71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DFCA8-9118-4EBB-B851-9A50FA95F30B}" type="slidenum">
              <a:rPr lang="en-US" altLang="en-US"/>
              <a:pPr/>
              <a:t>66</a:t>
            </a:fld>
            <a:endParaRPr lang="en-US" altLang="en-US"/>
          </a:p>
        </p:txBody>
      </p:sp>
      <p:sp>
        <p:nvSpPr>
          <p:cNvPr id="138242" name="Rectangle 2">
            <a:extLst>
              <a:ext uri="{FF2B5EF4-FFF2-40B4-BE49-F238E27FC236}">
                <a16:creationId xmlns:a16="http://schemas.microsoft.com/office/drawing/2014/main" id="{7261B736-42CC-A95A-EFB2-9D9B3B2FBE7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A459CAEF-6575-7B09-9493-337CC8C89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E48ECB5-7F3B-C2D9-4FA9-C16210CFBE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0BEF0-35BB-42EE-8521-4A5890F7E1C7}" type="slidenum">
              <a:rPr lang="en-US" altLang="en-US"/>
              <a:pPr/>
              <a:t>67</a:t>
            </a:fld>
            <a:endParaRPr lang="en-US" altLang="en-US"/>
          </a:p>
        </p:txBody>
      </p:sp>
      <p:sp>
        <p:nvSpPr>
          <p:cNvPr id="142338" name="Rectangle 2">
            <a:extLst>
              <a:ext uri="{FF2B5EF4-FFF2-40B4-BE49-F238E27FC236}">
                <a16:creationId xmlns:a16="http://schemas.microsoft.com/office/drawing/2014/main" id="{18DBA4C4-E352-EE33-F2AB-4899A92BA4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7016E6AB-7C47-65D8-BCEB-CEAE80A7E2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24B014-5B1D-8A33-5CFB-8E19FF5537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71202-7498-4223-AF61-99F2892551F7}" type="slidenum">
              <a:rPr lang="en-US" altLang="en-US"/>
              <a:pPr/>
              <a:t>68</a:t>
            </a:fld>
            <a:endParaRPr lang="en-US" altLang="en-US"/>
          </a:p>
        </p:txBody>
      </p:sp>
      <p:sp>
        <p:nvSpPr>
          <p:cNvPr id="140290" name="Rectangle 2">
            <a:extLst>
              <a:ext uri="{FF2B5EF4-FFF2-40B4-BE49-F238E27FC236}">
                <a16:creationId xmlns:a16="http://schemas.microsoft.com/office/drawing/2014/main" id="{248A002D-00F8-12A8-189D-FCAB5D37A6A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BEB3DF3E-FD84-7890-BE79-0585B8B2C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CBC62A9-550A-A68B-9069-3E1CDC0912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61DB36-57E3-4EBE-B98D-3F29E5D8E206}" type="slidenum">
              <a:rPr lang="en-US" altLang="en-US"/>
              <a:pPr/>
              <a:t>69</a:t>
            </a:fld>
            <a:endParaRPr lang="en-US" altLang="en-US"/>
          </a:p>
        </p:txBody>
      </p:sp>
      <p:sp>
        <p:nvSpPr>
          <p:cNvPr id="283650" name="Rectangle 2">
            <a:extLst>
              <a:ext uri="{FF2B5EF4-FFF2-40B4-BE49-F238E27FC236}">
                <a16:creationId xmlns:a16="http://schemas.microsoft.com/office/drawing/2014/main" id="{61188531-68D6-9CDB-407F-18E2666BD3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55675" y="685800"/>
            <a:ext cx="4949825" cy="3429000"/>
          </a:xfrm>
          <a:ln/>
        </p:spPr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BB476A80-72B5-E530-632E-5DDC42B29C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7ADB77-BD3C-A181-1713-D9D1FF65B7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5B40F-F6EB-41D6-8E94-025BF06EED2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0103AEA3-7B2F-D1D4-8CFC-693021F44E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0887C5E5-BCFA-6CFB-5507-737ACB1B1C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8D0E41D-53DA-EA48-06C5-3DAC2DF909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2249E7-7F58-49A5-B14F-1BE2574E1D6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56002" name="Rectangle 2">
            <a:extLst>
              <a:ext uri="{FF2B5EF4-FFF2-40B4-BE49-F238E27FC236}">
                <a16:creationId xmlns:a16="http://schemas.microsoft.com/office/drawing/2014/main" id="{0AC623BA-8315-94BE-D3D6-B966B75959C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92D1B2F7-6D99-9ACC-BB6E-29A1822E1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902B008-526F-0B8D-E59D-82E4A9B8D4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6863D-26B8-4131-9F39-EA4C1860EEF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57026" name="Rectangle 2">
            <a:extLst>
              <a:ext uri="{FF2B5EF4-FFF2-40B4-BE49-F238E27FC236}">
                <a16:creationId xmlns:a16="http://schemas.microsoft.com/office/drawing/2014/main" id="{96ABD9AB-57B4-BDE4-56E5-D6E6A7B230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8775879D-F99C-CE67-12B9-9E8479F34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A99BF-8497-B909-AC2B-0620B207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632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632AE-BA0C-28B0-E067-DDD731276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632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7D0EE-1FE7-EBE2-34B0-B6FFAC999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C7FAB-C92B-07A0-0497-A1825C2EA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F8CE5-FC2C-4F7B-7E35-1CBFC34E3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5E03F-8CC4-4F26-9635-A88FB3CAF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93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6DF6D-8E18-E995-B4B8-1DCFD8E65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E0FDE3-7EB0-8C8A-E5DC-F68591DE4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15525-D626-D3F7-032D-9AEE7FA53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29014-BC72-0686-419E-B25EB0941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619ED-3F31-A18C-43F4-B42503F5D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EDB08-BA3D-4493-B4D1-5B5EA549B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21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6D9254-DB4E-21EA-702A-0C5CDB385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56438" y="609600"/>
            <a:ext cx="2103437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56B56F-9600-A12A-E7AF-C49926F54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1088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EE621-4A86-758F-FB15-B82BA2821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5D720-D6DD-631F-0AE0-BB3DA2252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99CD5-8FCB-3D73-F40A-5CDCBFC6D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9DF00-23EB-48EF-AA24-6E5790EDB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96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40C6D-6938-51E1-6E6D-1BD252880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475FC-97F6-313D-88E6-A011D1B87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A03E1-B55D-52BB-289A-D7F1D08C7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8E034-7A1C-2218-7B89-D71FB26C1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DB560-6CCE-BA3B-4692-4877CD37C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1C9A6-6DAF-4B41-A6AB-4832F39D89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45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55F71-73C8-04F3-5F18-F4EE3AC27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07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0DF39-7EFA-B932-E7B0-007670517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07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74B0A-8E70-72FF-446C-2362A0F99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C547F-DB0D-2CB7-684B-7CC42E58A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1E349-B9D7-55F3-5A7B-AB51B80B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2846F-D11F-414A-9AA3-96DB9F8BE0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33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3BD7F-383D-0245-A85C-B8259853D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FE587-FCE2-E7CF-4347-F00E684DF2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2263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1872CA-04E3-C134-06C5-4432345BE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7613" y="1981200"/>
            <a:ext cx="4132262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9835F-5701-E87F-807D-5FA7BC743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AB287-2641-8862-8DAC-12E49B51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6F94A-D27D-569C-F520-4179E388E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34276-EE7D-4CA6-9A11-391BC9093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82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9B827-81AB-F405-45FE-5B7424ADF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075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70426-8A5F-E680-4572-AD400124F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894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105004-B77D-A611-DE10-E00441049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8941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300F5E-E08B-3610-53F9-7FAEFC477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3325" y="1681163"/>
            <a:ext cx="42100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137477-1815-3AE9-1CA8-2E5E1D13BF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3325" y="2505075"/>
            <a:ext cx="421005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BE18FD-6E53-0BBD-8029-76FF56C2F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4C580E-392F-ADFD-4AE2-EA0C3D04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E04E98-5187-F151-C64F-6027C3B77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3AFDE-9ED4-473D-AF52-3DC2BB0FC8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72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9A3FD-2248-42DE-3702-DD5058E5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043B3-0351-8300-1699-FE9A04AC1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F2045B-FBC2-CAC6-CA1C-C765F0D14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42DBA-B220-EE31-DB6D-EF305C2B4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23632-F9CA-4A1B-A8B5-EDDF66015B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460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C7BCFE-CA2C-8B05-3DB8-A87620EB4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4B73CA-A3C5-062F-3248-A43388A30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42461-DDE9-533C-D1F2-9BC9BBA9A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D82C2-4B0B-4C82-B84D-0621F196C8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39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57B5B-37CE-764E-5359-57147A6CE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77BB2-4FCD-7E25-0513-D710C6993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0050" y="987425"/>
            <a:ext cx="501332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61B0D-7BFB-2B76-D02C-244D155F7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01CFA5-DE4C-9B16-CB65-FFB6AB41B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2C46F-7535-6DB4-08EC-642F5D2A5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3C273-7509-A724-5D54-FDB8EF58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69B25-CEC0-44AD-B926-68970C09D2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40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6382-33BE-047B-CC37-B045B12FB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761AF7-3DE9-28F3-5F83-F5C8799733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0050" y="987425"/>
            <a:ext cx="501332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3C129-4330-D929-C4F7-3AEF24CB9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8114C-3C92-325A-C74B-F24DF2532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92D7C4-438C-DB47-06B4-6E21FF1D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B66CC1-0692-8AD0-925D-B0ED959B5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94FEB-04EA-4D1C-9A31-C9C36F34FE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05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3EAD7E7-3529-EF3A-6491-B8AECF8726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16925" cy="1143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DEFCC9-1F1E-9F83-171A-94FB42B96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16925" cy="41148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D434B84-F1E0-AF3D-3FD5-655DB84BDD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95D99F3-50DA-FBC7-1A95-7D397065AA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67672F4-6551-7926-EABC-7B1CD8FC5E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7713" y="6248400"/>
            <a:ext cx="206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1FCCE7-17E2-477E-88AA-6D792EBDE1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99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93366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93366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93366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93366"/>
          </a:solidFill>
          <a:latin typeface="Comic Sans MS" panose="030F0702030302020204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93366"/>
          </a:solidFill>
          <a:latin typeface="Comic Sans MS" panose="030F0702030302020204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93366"/>
          </a:solidFill>
          <a:latin typeface="Comic Sans MS" panose="030F0702030302020204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93366"/>
          </a:solidFill>
          <a:latin typeface="Comic Sans MS" panose="030F0702030302020204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993366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66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CC00F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6600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E789973-EBD4-265C-6ACD-2B3E3CFF19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Atmospheric Chemistry</a:t>
            </a: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5F2E806-7FD8-7CB3-19FB-4EB7D3DFA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648200"/>
          </a:xfrm>
          <a:solidFill>
            <a:schemeClr val="accent1"/>
          </a:solidFill>
        </p:spPr>
        <p:txBody>
          <a:bodyPr/>
          <a:lstStyle/>
          <a:p>
            <a:pPr lvl="1"/>
            <a:r>
              <a:rPr lang="en-US" altLang="en-US" sz="3600" b="1" i="1"/>
              <a:t>Formation of the Atmosphere</a:t>
            </a:r>
          </a:p>
          <a:p>
            <a:pPr lvl="1"/>
            <a:r>
              <a:rPr lang="en-US" altLang="en-US" sz="3600" b="1" i="1"/>
              <a:t>The Early Atmosphere</a:t>
            </a:r>
          </a:p>
          <a:p>
            <a:pPr lvl="1"/>
            <a:r>
              <a:rPr lang="en-US" altLang="en-US" sz="3600" b="1" i="1"/>
              <a:t>Origin of Life and Oxygen</a:t>
            </a:r>
          </a:p>
          <a:p>
            <a:pPr lvl="1"/>
            <a:r>
              <a:rPr lang="en-US" altLang="en-US" sz="3600" b="1" i="1"/>
              <a:t>Ozone</a:t>
            </a:r>
          </a:p>
          <a:p>
            <a:pPr lvl="1"/>
            <a:r>
              <a:rPr lang="en-US" altLang="en-US" b="1">
                <a:solidFill>
                  <a:schemeClr val="hlink"/>
                </a:solidFill>
              </a:rPr>
              <a:t>Air Pollution</a:t>
            </a:r>
          </a:p>
          <a:p>
            <a:pPr lvl="1"/>
            <a:r>
              <a:rPr lang="en-US" altLang="en-US" b="1">
                <a:solidFill>
                  <a:schemeClr val="hlink"/>
                </a:solidFill>
              </a:rPr>
              <a:t>Acid Rain</a:t>
            </a:r>
          </a:p>
          <a:p>
            <a:pPr lvl="1"/>
            <a:r>
              <a:rPr lang="en-US" altLang="en-US" b="1">
                <a:solidFill>
                  <a:schemeClr val="hlink"/>
                </a:solidFill>
              </a:rPr>
              <a:t>Greenhouse Effect</a:t>
            </a:r>
            <a:endParaRPr lang="en-US" altLang="en-US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0031B44-DA85-982E-39A0-E0548F8BC2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Age of differentiation</a:t>
            </a:r>
            <a:endParaRPr lang="en-US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57E8F37-E13A-E873-A56C-3B86EDC7B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From the ratio of </a:t>
            </a:r>
            <a:r>
              <a:rPr lang="en-US" altLang="en-US" baseline="30000">
                <a:solidFill>
                  <a:srgbClr val="CC00FF"/>
                </a:solidFill>
              </a:rPr>
              <a:t>129 </a:t>
            </a:r>
            <a:r>
              <a:rPr lang="en-US" altLang="en-US">
                <a:solidFill>
                  <a:srgbClr val="CC00FF"/>
                </a:solidFill>
              </a:rPr>
              <a:t>Xe in the Mantle</a:t>
            </a:r>
            <a:r>
              <a:rPr lang="en-US" altLang="en-US"/>
              <a:t> to that of </a:t>
            </a:r>
            <a:r>
              <a:rPr lang="en-US" altLang="en-US" baseline="30000">
                <a:solidFill>
                  <a:srgbClr val="6600CC"/>
                </a:solidFill>
              </a:rPr>
              <a:t>129 </a:t>
            </a:r>
            <a:r>
              <a:rPr lang="en-US" altLang="en-US">
                <a:solidFill>
                  <a:srgbClr val="6600CC"/>
                </a:solidFill>
              </a:rPr>
              <a:t>Xe in the Atmosphere</a:t>
            </a:r>
            <a:r>
              <a:rPr lang="en-US" altLang="en-US"/>
              <a:t> it possible to gain some idea of </a:t>
            </a:r>
            <a:r>
              <a:rPr lang="en-US" altLang="en-US">
                <a:solidFill>
                  <a:srgbClr val="FF0066"/>
                </a:solidFill>
              </a:rPr>
              <a:t>the age of</a:t>
            </a:r>
            <a:r>
              <a:rPr lang="en-US" altLang="en-US"/>
              <a:t> </a:t>
            </a:r>
            <a:r>
              <a:rPr lang="en-US" altLang="en-US">
                <a:solidFill>
                  <a:srgbClr val="FF0066"/>
                </a:solidFill>
              </a:rPr>
              <a:t>differentiation</a:t>
            </a:r>
            <a:r>
              <a:rPr lang="en-US" altLang="en-US"/>
              <a:t> as the Xe due to Nucleosynthesis would have been </a:t>
            </a:r>
            <a:r>
              <a:rPr lang="en-US" altLang="en-US">
                <a:solidFill>
                  <a:srgbClr val="6600CC"/>
                </a:solidFill>
              </a:rPr>
              <a:t>OUTGASSED</a:t>
            </a:r>
            <a:r>
              <a:rPr lang="en-US" altLang="en-US"/>
              <a:t> into the atmosphere.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>
            <a:extLst>
              <a:ext uri="{FF2B5EF4-FFF2-40B4-BE49-F238E27FC236}">
                <a16:creationId xmlns:a16="http://schemas.microsoft.com/office/drawing/2014/main" id="{E4BB341C-9F9F-E2F4-F457-FD28B2E8B8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Ratios of Isotopes</a:t>
            </a:r>
            <a:endParaRPr lang="en-US" altLang="en-US"/>
          </a:p>
        </p:txBody>
      </p:sp>
      <p:sp>
        <p:nvSpPr>
          <p:cNvPr id="21507" name="Rectangle 1027">
            <a:extLst>
              <a:ext uri="{FF2B5EF4-FFF2-40B4-BE49-F238E27FC236}">
                <a16:creationId xmlns:a16="http://schemas.microsoft.com/office/drawing/2014/main" id="{ADF8B450-0A9B-29D2-23ED-09B0BDC7F5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4958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The Argon trapped in Mantle</a:t>
            </a:r>
            <a:r>
              <a:rPr lang="en-US" altLang="en-US"/>
              <a:t> evolved from the radioactive decay of </a:t>
            </a:r>
            <a:r>
              <a:rPr lang="en-US" altLang="en-US" baseline="30000"/>
              <a:t>40</a:t>
            </a:r>
            <a:r>
              <a:rPr lang="en-US" altLang="en-US"/>
              <a:t>K </a:t>
            </a:r>
            <a:r>
              <a:rPr lang="en-US" altLang="en-US" baseline="30000">
                <a:solidFill>
                  <a:schemeClr val="hlink"/>
                </a:solidFill>
              </a:rPr>
              <a:t>40</a:t>
            </a:r>
            <a:r>
              <a:rPr lang="en-US" altLang="en-US">
                <a:solidFill>
                  <a:schemeClr val="hlink"/>
                </a:solidFill>
              </a:rPr>
              <a:t>K</a:t>
            </a:r>
          </a:p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The Xenon trapped in Mantle</a:t>
            </a:r>
            <a:r>
              <a:rPr lang="en-US" altLang="en-US"/>
              <a:t> evolved from the radioactive decay of</a:t>
            </a:r>
            <a:r>
              <a:rPr lang="en-US" altLang="en-US">
                <a:solidFill>
                  <a:srgbClr val="CC00FF"/>
                </a:solidFill>
              </a:rPr>
              <a:t> </a:t>
            </a:r>
            <a:r>
              <a:rPr lang="en-US" altLang="en-US" baseline="30000">
                <a:solidFill>
                  <a:srgbClr val="CC00FF"/>
                </a:solidFill>
              </a:rPr>
              <a:t>129</a:t>
            </a:r>
            <a:r>
              <a:rPr lang="en-US" altLang="en-US">
                <a:solidFill>
                  <a:srgbClr val="CC00FF"/>
                </a:solidFill>
              </a:rPr>
              <a:t>I</a:t>
            </a:r>
          </a:p>
          <a:p>
            <a:pPr>
              <a:buFontTx/>
              <a:buNone/>
            </a:pPr>
            <a:endParaRPr lang="en-US" altLang="en-US">
              <a:solidFill>
                <a:srgbClr val="CC00FF"/>
              </a:solidFill>
            </a:endParaRPr>
          </a:p>
          <a:p>
            <a:pPr>
              <a:buFontTx/>
              <a:buNone/>
            </a:pPr>
            <a:r>
              <a:rPr lang="en-US" altLang="en-US"/>
              <a:t>The ratio of the amount in the mantle to the atmosphere can give information about the process of differentiation..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81152F7-38EC-B608-019B-BF39BA8FDC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416925" cy="1143000"/>
          </a:xfrm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Conclusions from Isotope Analysis</a:t>
            </a:r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072E017-19E7-0F6E-3DD7-61AFB707C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2057400"/>
            <a:ext cx="8858250" cy="41148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  </a:t>
            </a:r>
            <a:r>
              <a:rPr lang="en-US" altLang="en-US">
                <a:sym typeface="Symbol" panose="05050102010706020507" pitchFamily="18" charset="2"/>
              </a:rPr>
              <a:t>If outgassing occurred at the beginning </a:t>
            </a:r>
          </a:p>
          <a:p>
            <a:pPr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	  the atmosphere would not contain </a:t>
            </a:r>
            <a:r>
              <a:rPr lang="en-US" altLang="en-US" baseline="30000">
                <a:solidFill>
                  <a:srgbClr val="6600CC"/>
                </a:solidFill>
                <a:sym typeface="Symbol" panose="05050102010706020507" pitchFamily="18" charset="2"/>
              </a:rPr>
              <a:t>40</a:t>
            </a:r>
            <a:r>
              <a:rPr lang="en-US" altLang="en-US">
                <a:solidFill>
                  <a:srgbClr val="6600CC"/>
                </a:solidFill>
                <a:sym typeface="Symbol" panose="05050102010706020507" pitchFamily="18" charset="2"/>
              </a:rPr>
              <a:t>Ar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 </a:t>
            </a:r>
            <a:r>
              <a:rPr lang="en-US" altLang="en-US" baseline="30000">
                <a:solidFill>
                  <a:schemeClr val="hlink"/>
                </a:solidFill>
                <a:sym typeface="Symbol" panose="05050102010706020507" pitchFamily="18" charset="2"/>
              </a:rPr>
              <a:t>4</a:t>
            </a:r>
            <a:r>
              <a:rPr lang="en-US" altLang="en-US">
                <a:solidFill>
                  <a:schemeClr val="hlink"/>
                </a:solidFill>
                <a:sym typeface="Symbol" panose="05050102010706020507" pitchFamily="18" charset="2"/>
              </a:rPr>
              <a:t>r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	  But would contain </a:t>
            </a:r>
            <a:r>
              <a:rPr lang="en-US" altLang="en-US" baseline="30000">
                <a:solidFill>
                  <a:srgbClr val="CC00FF"/>
                </a:solidFill>
                <a:sym typeface="Symbol" panose="05050102010706020507" pitchFamily="18" charset="2"/>
              </a:rPr>
              <a:t>129</a:t>
            </a:r>
            <a:r>
              <a:rPr lang="en-US" altLang="en-US">
                <a:solidFill>
                  <a:srgbClr val="CC00FF"/>
                </a:solidFill>
                <a:sym typeface="Symbol" panose="05050102010706020507" pitchFamily="18" charset="2"/>
              </a:rPr>
              <a:t>Xe</a:t>
            </a:r>
          </a:p>
          <a:p>
            <a:pPr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Results and Calculations indicate</a:t>
            </a:r>
            <a:endParaRPr lang="en-US" altLang="en-US">
              <a:solidFill>
                <a:srgbClr val="A50021"/>
              </a:solidFill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  </a:t>
            </a:r>
            <a:r>
              <a:rPr lang="en-US" altLang="en-US">
                <a:solidFill>
                  <a:srgbClr val="CC00FF"/>
                </a:solidFill>
                <a:sym typeface="Symbol" panose="05050102010706020507" pitchFamily="18" charset="2"/>
              </a:rPr>
              <a:t>80% to 85%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 of the Earth’s Atmosphere was outgassed in the first million years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1F77B39-A3E9-F9B1-ED12-86051C062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Collecting the evidence</a:t>
            </a:r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725534D-7125-601F-1DEC-41CA3032D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The other 15% has arisen due to slow release over 4.4 billion years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Difficult Analytical Problem requiring </a:t>
            </a:r>
          </a:p>
          <a:p>
            <a:pPr>
              <a:buFontTx/>
              <a:buNone/>
            </a:pPr>
            <a:r>
              <a:rPr lang="en-US" altLang="en-US"/>
              <a:t>  </a:t>
            </a:r>
            <a:r>
              <a:rPr lang="en-US" altLang="en-US">
                <a:solidFill>
                  <a:srgbClr val="A50021"/>
                </a:solidFill>
              </a:rPr>
              <a:t>Concentration of the samples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Specific Choice of Sampling Sites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6E8F448-9B02-7D49-F8DE-6710245C7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Early Atmosphere</a:t>
            </a:r>
            <a:endParaRPr lang="en-US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C0022E3-2554-46E7-0AC9-54BFAC7494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828800"/>
            <a:ext cx="8416925" cy="48006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  </a:t>
            </a:r>
            <a:r>
              <a:rPr lang="en-US" altLang="en-US">
                <a:solidFill>
                  <a:srgbClr val="A50021"/>
                </a:solidFill>
              </a:rPr>
              <a:t>Majors:</a:t>
            </a:r>
            <a:r>
              <a:rPr lang="en-US" altLang="en-US"/>
              <a:t>  CO</a:t>
            </a:r>
            <a:r>
              <a:rPr lang="en-US" altLang="en-US" baseline="-25000"/>
              <a:t>2</a:t>
            </a:r>
            <a:r>
              <a:rPr lang="en-US" altLang="en-US"/>
              <a:t>, N</a:t>
            </a:r>
            <a:r>
              <a:rPr lang="en-US" altLang="en-US" baseline="-25000"/>
              <a:t>2, </a:t>
            </a:r>
            <a:r>
              <a:rPr lang="en-US" altLang="en-US"/>
              <a:t>H</a:t>
            </a:r>
            <a:r>
              <a:rPr lang="en-US" altLang="en-US" baseline="-25000"/>
              <a:t>2</a:t>
            </a:r>
            <a:r>
              <a:rPr lang="en-US" altLang="en-US"/>
              <a:t>O (Water Vapour)</a:t>
            </a:r>
          </a:p>
          <a:p>
            <a:pPr>
              <a:buFontTx/>
              <a:buNone/>
            </a:pPr>
            <a:r>
              <a:rPr lang="en-US" altLang="en-US"/>
              <a:t>  </a:t>
            </a:r>
            <a:r>
              <a:rPr lang="en-US" altLang="en-US">
                <a:solidFill>
                  <a:srgbClr val="A50021"/>
                </a:solidFill>
              </a:rPr>
              <a:t>Traces:</a:t>
            </a:r>
            <a:r>
              <a:rPr lang="en-US" altLang="en-US"/>
              <a:t>  CH</a:t>
            </a:r>
            <a:r>
              <a:rPr lang="en-US" altLang="en-US" baseline="-25000"/>
              <a:t>4</a:t>
            </a:r>
            <a:r>
              <a:rPr lang="en-US" altLang="en-US"/>
              <a:t>, NH</a:t>
            </a:r>
            <a:r>
              <a:rPr lang="en-US" altLang="en-US" baseline="-25000"/>
              <a:t>3</a:t>
            </a:r>
            <a:r>
              <a:rPr lang="en-US" altLang="en-US"/>
              <a:t>, SO</a:t>
            </a:r>
            <a:r>
              <a:rPr lang="en-US" altLang="en-US" baseline="-25000"/>
              <a:t>2</a:t>
            </a:r>
            <a:r>
              <a:rPr lang="en-US" altLang="en-US"/>
              <a:t>, HCl</a:t>
            </a:r>
          </a:p>
          <a:p>
            <a:pPr>
              <a:buFontTx/>
              <a:buNone/>
            </a:pPr>
            <a:r>
              <a:rPr lang="en-US" altLang="en-US"/>
              <a:t>   Water Vapour               Oceans</a:t>
            </a:r>
          </a:p>
          <a:p>
            <a:pPr>
              <a:buFontTx/>
              <a:buNone/>
            </a:pPr>
            <a:r>
              <a:rPr lang="en-US" altLang="en-US"/>
              <a:t> </a:t>
            </a:r>
          </a:p>
          <a:p>
            <a:pPr>
              <a:buFontTx/>
              <a:buNone/>
            </a:pPr>
            <a:r>
              <a:rPr lang="en-US" altLang="en-US"/>
              <a:t>FeO/Fe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  <a:r>
              <a:rPr lang="en-US" altLang="en-US" baseline="-25000"/>
              <a:t>3 </a:t>
            </a:r>
            <a:r>
              <a:rPr lang="en-US" altLang="en-US"/>
              <a:t>(Grand Canyon) indicates</a:t>
            </a:r>
          </a:p>
          <a:p>
            <a:pPr>
              <a:buFontTx/>
              <a:buNone/>
            </a:pPr>
            <a:r>
              <a:rPr lang="en-US" altLang="en-US"/>
              <a:t> O</a:t>
            </a:r>
            <a:r>
              <a:rPr lang="en-US" altLang="en-US" baseline="-25000"/>
              <a:t>2</a:t>
            </a:r>
            <a:r>
              <a:rPr lang="en-US" altLang="en-US"/>
              <a:t> emerged in the atmosphere about 2 billion   years ago`</a:t>
            </a:r>
          </a:p>
        </p:txBody>
      </p:sp>
      <p:sp>
        <p:nvSpPr>
          <p:cNvPr id="24580" name="AutoShape 4">
            <a:extLst>
              <a:ext uri="{FF2B5EF4-FFF2-40B4-BE49-F238E27FC236}">
                <a16:creationId xmlns:a16="http://schemas.microsoft.com/office/drawing/2014/main" id="{D656FF3F-BF0D-485A-2FF7-977DEB6B1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048000"/>
            <a:ext cx="1057275" cy="485775"/>
          </a:xfrm>
          <a:prstGeom prst="rightArrow">
            <a:avLst>
              <a:gd name="adj1" fmla="val 50000"/>
              <a:gd name="adj2" fmla="val 54412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FEC3AD7-9C65-4248-D685-49131AC5F9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Origin of Life</a:t>
            </a:r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98AB60C-08B3-F90B-30DF-D6DFE56484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676400"/>
            <a:ext cx="8416925" cy="47244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Stanley Miller (1950) “ Early Earth ”</a:t>
            </a:r>
          </a:p>
          <a:p>
            <a:pPr>
              <a:buFontTx/>
              <a:buNone/>
            </a:pPr>
            <a:endParaRPr lang="en-US" altLang="en-US">
              <a:solidFill>
                <a:srgbClr val="660066"/>
              </a:solidFill>
            </a:endParaRPr>
          </a:p>
          <a:p>
            <a:pPr>
              <a:buFontTx/>
              <a:buNone/>
            </a:pPr>
            <a:r>
              <a:rPr lang="en-US" altLang="en-US">
                <a:solidFill>
                  <a:srgbClr val="660066"/>
                </a:solidFill>
              </a:rPr>
              <a:t>Experimental Setup</a:t>
            </a:r>
            <a:r>
              <a:rPr lang="en-US" altLang="en-US"/>
              <a:t> </a:t>
            </a:r>
          </a:p>
          <a:p>
            <a:pPr lvl="1">
              <a:buFontTx/>
              <a:buNone/>
            </a:pPr>
            <a:r>
              <a:rPr lang="en-US" altLang="en-US" sz="3200"/>
              <a:t>CH</a:t>
            </a:r>
            <a:r>
              <a:rPr lang="en-US" altLang="en-US" sz="3200" baseline="-25000"/>
              <a:t>4</a:t>
            </a:r>
            <a:r>
              <a:rPr lang="en-US" altLang="en-US" sz="3200"/>
              <a:t>, NH</a:t>
            </a:r>
            <a:r>
              <a:rPr lang="en-US" altLang="en-US" sz="3200" baseline="-25000"/>
              <a:t>3</a:t>
            </a:r>
            <a:r>
              <a:rPr lang="en-US" altLang="en-US" sz="3200"/>
              <a:t>, H</a:t>
            </a:r>
            <a:r>
              <a:rPr lang="en-US" altLang="en-US" sz="3200" baseline="-25000"/>
              <a:t>2</a:t>
            </a:r>
            <a:r>
              <a:rPr lang="en-US" altLang="en-US" sz="3200"/>
              <a:t>, H</a:t>
            </a:r>
            <a:r>
              <a:rPr lang="en-US" altLang="en-US" sz="3200" baseline="-25000"/>
              <a:t>2</a:t>
            </a:r>
            <a:r>
              <a:rPr lang="en-US" altLang="en-US" sz="3200"/>
              <a:t>O</a:t>
            </a:r>
            <a:r>
              <a:rPr lang="en-US" altLang="en-US" sz="3200" baseline="-25000"/>
              <a:t>(g)</a:t>
            </a:r>
            <a:r>
              <a:rPr lang="en-US" altLang="en-US" sz="3200"/>
              <a:t> </a:t>
            </a:r>
            <a:r>
              <a:rPr lang="en-US" altLang="en-US" sz="3200">
                <a:solidFill>
                  <a:srgbClr val="A50021"/>
                </a:solidFill>
              </a:rPr>
              <a:t>( Atmosphere)</a:t>
            </a:r>
            <a:endParaRPr lang="en-US" altLang="en-US" sz="3200"/>
          </a:p>
          <a:p>
            <a:pPr lvl="1">
              <a:buFontTx/>
              <a:buNone/>
            </a:pPr>
            <a:r>
              <a:rPr lang="en-US" altLang="en-US" sz="3200"/>
              <a:t>H</a:t>
            </a:r>
            <a:r>
              <a:rPr lang="en-US" altLang="en-US" sz="3200" baseline="-25000"/>
              <a:t>2</a:t>
            </a:r>
            <a:r>
              <a:rPr lang="en-US" altLang="en-US" sz="3200"/>
              <a:t>O</a:t>
            </a:r>
            <a:r>
              <a:rPr lang="en-US" altLang="en-US" sz="3200" baseline="-25000"/>
              <a:t>(l)</a:t>
            </a:r>
            <a:r>
              <a:rPr lang="en-US" altLang="en-US" sz="3200"/>
              <a:t> </a:t>
            </a:r>
            <a:r>
              <a:rPr lang="en-US" altLang="en-US" sz="3200">
                <a:solidFill>
                  <a:srgbClr val="A50021"/>
                </a:solidFill>
              </a:rPr>
              <a:t>( Oceans)</a:t>
            </a:r>
            <a:endParaRPr lang="en-US" altLang="en-US" sz="3200"/>
          </a:p>
          <a:p>
            <a:pPr lvl="1">
              <a:buFontTx/>
              <a:buNone/>
            </a:pPr>
            <a:r>
              <a:rPr lang="en-US" altLang="en-US" sz="3200"/>
              <a:t>Electrode discharge (Simulate Lightning)</a:t>
            </a:r>
          </a:p>
          <a:p>
            <a:pPr lvl="2">
              <a:buFontTx/>
              <a:buNone/>
            </a:pPr>
            <a:r>
              <a:rPr lang="en-US" altLang="en-US" sz="3200"/>
              <a:t>   Analysis of Fractions</a:t>
            </a:r>
            <a:r>
              <a:rPr lang="en-US" altLang="en-US" sz="3200" b="1"/>
              <a:t> 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65AFC20-8B33-0CE1-EC6A-725C56528E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Formation of Simple Amino Acids</a:t>
            </a:r>
            <a:endParaRPr lang="en-US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63776B8-0E1C-65D3-C905-4BE894937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Glycine</a:t>
            </a:r>
            <a:r>
              <a:rPr lang="en-US" altLang="en-US"/>
              <a:t> was found</a:t>
            </a:r>
          </a:p>
          <a:p>
            <a:pPr>
              <a:buFontTx/>
              <a:buNone/>
            </a:pPr>
            <a:r>
              <a:rPr lang="en-US" altLang="en-US" sz="2800"/>
              <a:t>How Glycine (NH</a:t>
            </a:r>
            <a:r>
              <a:rPr lang="en-US" altLang="en-US" sz="2800" baseline="-25000"/>
              <a:t>2</a:t>
            </a:r>
            <a:r>
              <a:rPr lang="en-US" altLang="en-US" sz="2800"/>
              <a:t>CH</a:t>
            </a:r>
            <a:r>
              <a:rPr lang="en-US" altLang="en-US" sz="2800" baseline="-25000"/>
              <a:t>2</a:t>
            </a:r>
            <a:r>
              <a:rPr lang="en-US" altLang="en-US" sz="2800"/>
              <a:t>COOH) Formed</a:t>
            </a:r>
            <a:r>
              <a:rPr lang="en-US" altLang="en-US"/>
              <a:t>  </a:t>
            </a:r>
          </a:p>
          <a:p>
            <a:pPr>
              <a:buFontTx/>
              <a:buNone/>
            </a:pPr>
            <a:r>
              <a:rPr lang="en-US" altLang="en-US" sz="2800"/>
              <a:t>HCOH  +  NH</a:t>
            </a:r>
            <a:r>
              <a:rPr lang="en-US" altLang="en-US" sz="2800" baseline="-25000"/>
              <a:t>3</a:t>
            </a:r>
            <a:r>
              <a:rPr lang="en-US" altLang="en-US" sz="2800"/>
              <a:t>  +  HCN </a:t>
            </a:r>
            <a:r>
              <a:rPr lang="en-US" altLang="en-US" sz="2800">
                <a:sym typeface="Symbol" panose="05050102010706020507" pitchFamily="18" charset="2"/>
              </a:rPr>
              <a:t></a:t>
            </a:r>
            <a:r>
              <a:rPr lang="en-US" altLang="en-US" sz="2800"/>
              <a:t> NH</a:t>
            </a:r>
            <a:r>
              <a:rPr lang="en-US" altLang="en-US" sz="2800" baseline="-25000"/>
              <a:t>2</a:t>
            </a:r>
            <a:r>
              <a:rPr lang="en-US" altLang="en-US" sz="2800"/>
              <a:t>CH</a:t>
            </a:r>
            <a:r>
              <a:rPr lang="en-US" altLang="en-US" sz="2800" baseline="-25000"/>
              <a:t>2</a:t>
            </a:r>
            <a:r>
              <a:rPr lang="en-US" altLang="en-US" sz="2800"/>
              <a:t>CN  +  H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</a:p>
          <a:p>
            <a:pPr>
              <a:buFontTx/>
              <a:buNone/>
            </a:pPr>
            <a:r>
              <a:rPr lang="en-US" altLang="en-US" sz="2800"/>
              <a:t>Formaldehyde     Cyanide     Hydrogen </a:t>
            </a:r>
          </a:p>
          <a:p>
            <a:pPr>
              <a:buFontTx/>
              <a:buNone/>
            </a:pPr>
            <a:r>
              <a:rPr lang="en-US" altLang="en-US" sz="2800"/>
              <a:t>				                Aminonitrile</a:t>
            </a:r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r>
              <a:rPr lang="en-US" altLang="en-US" sz="2800"/>
              <a:t>NH</a:t>
            </a:r>
            <a:r>
              <a:rPr lang="en-US" altLang="en-US" sz="2800" baseline="-25000"/>
              <a:t>2</a:t>
            </a:r>
            <a:r>
              <a:rPr lang="en-US" altLang="en-US" sz="2800"/>
              <a:t>CH</a:t>
            </a:r>
            <a:r>
              <a:rPr lang="en-US" altLang="en-US" sz="2800" baseline="-25000"/>
              <a:t>2</a:t>
            </a:r>
            <a:r>
              <a:rPr lang="en-US" altLang="en-US" sz="2800"/>
              <a:t>CN  + 2 H</a:t>
            </a:r>
            <a:r>
              <a:rPr lang="en-US" altLang="en-US" sz="2800" baseline="-25000"/>
              <a:t>2</a:t>
            </a:r>
            <a:r>
              <a:rPr lang="en-US" altLang="en-US" sz="2800"/>
              <a:t>O </a:t>
            </a:r>
            <a:r>
              <a:rPr lang="en-US" altLang="en-US" sz="2800">
                <a:sym typeface="Symbol" panose="05050102010706020507" pitchFamily="18" charset="2"/>
              </a:rPr>
              <a:t></a:t>
            </a:r>
            <a:r>
              <a:rPr lang="en-US" altLang="en-US" sz="2800"/>
              <a:t>  </a:t>
            </a:r>
            <a:r>
              <a:rPr lang="en-US" altLang="en-US" sz="2800">
                <a:solidFill>
                  <a:srgbClr val="A50021"/>
                </a:solidFill>
              </a:rPr>
              <a:t>NH</a:t>
            </a:r>
            <a:r>
              <a:rPr lang="en-US" altLang="en-US" sz="2800" baseline="-25000">
                <a:solidFill>
                  <a:srgbClr val="A50021"/>
                </a:solidFill>
              </a:rPr>
              <a:t>2</a:t>
            </a:r>
            <a:r>
              <a:rPr lang="en-US" altLang="en-US" sz="2800">
                <a:solidFill>
                  <a:srgbClr val="A50021"/>
                </a:solidFill>
              </a:rPr>
              <a:t>CH</a:t>
            </a:r>
            <a:r>
              <a:rPr lang="en-US" altLang="en-US" sz="2800" baseline="-25000">
                <a:solidFill>
                  <a:srgbClr val="A50021"/>
                </a:solidFill>
              </a:rPr>
              <a:t>2</a:t>
            </a:r>
            <a:r>
              <a:rPr lang="en-US" altLang="en-US" sz="2800">
                <a:solidFill>
                  <a:srgbClr val="A50021"/>
                </a:solidFill>
              </a:rPr>
              <a:t>COOH </a:t>
            </a:r>
            <a:r>
              <a:rPr lang="en-US" altLang="en-US" sz="2800"/>
              <a:t> +  NH</a:t>
            </a:r>
            <a:r>
              <a:rPr lang="en-US" altLang="en-US" sz="2800" baseline="-25000"/>
              <a:t>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A7FD160-7708-87F5-A4BE-5C5F3DEBA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Murchison Meteor</a:t>
            </a:r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1820CB9-2CC4-0761-3646-1B97B8994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A number of the compounds discovered in the discharge fractions are precursors to life.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Years later a meteor struck at </a:t>
            </a:r>
            <a:r>
              <a:rPr lang="en-US" altLang="en-US">
                <a:solidFill>
                  <a:srgbClr val="A50021"/>
                </a:solidFill>
              </a:rPr>
              <a:t>Murchison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(Victoria) was also analyzed and its contents  found to be similar to those of the discharge experiment of Stanley Miller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C74C567-0A45-E5E9-405B-F95F9835B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Early Energy System</a:t>
            </a:r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CE8BAD4-3E63-7A5A-F222-DA22ED06D6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4958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 sz="2800"/>
              <a:t>The first living organisms gained their energy by a fermentation of the organic soup 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A50021"/>
                </a:solidFill>
              </a:rPr>
              <a:t>         C</a:t>
            </a:r>
            <a:r>
              <a:rPr lang="en-US" altLang="en-US" sz="2800" baseline="-25000">
                <a:solidFill>
                  <a:srgbClr val="A50021"/>
                </a:solidFill>
              </a:rPr>
              <a:t>6</a:t>
            </a:r>
            <a:r>
              <a:rPr lang="en-US" altLang="en-US" sz="2800">
                <a:solidFill>
                  <a:srgbClr val="A50021"/>
                </a:solidFill>
              </a:rPr>
              <a:t>H</a:t>
            </a:r>
            <a:r>
              <a:rPr lang="en-US" altLang="en-US" sz="2800" baseline="-25000">
                <a:solidFill>
                  <a:srgbClr val="A50021"/>
                </a:solidFill>
              </a:rPr>
              <a:t>12</a:t>
            </a:r>
            <a:r>
              <a:rPr lang="en-US" altLang="en-US" sz="2800">
                <a:solidFill>
                  <a:srgbClr val="A50021"/>
                </a:solidFill>
              </a:rPr>
              <a:t>O</a:t>
            </a:r>
            <a:r>
              <a:rPr lang="en-US" altLang="en-US" sz="2800" baseline="-25000">
                <a:solidFill>
                  <a:srgbClr val="A50021"/>
                </a:solidFill>
              </a:rPr>
              <a:t>6</a:t>
            </a:r>
            <a:r>
              <a:rPr lang="en-US" altLang="en-US" sz="2800">
                <a:solidFill>
                  <a:srgbClr val="A50021"/>
                </a:solidFill>
              </a:rPr>
              <a:t>  </a:t>
            </a:r>
            <a:r>
              <a:rPr lang="en-US" altLang="en-US" sz="2800">
                <a:solidFill>
                  <a:srgbClr val="A50021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rgbClr val="A50021"/>
                </a:solidFill>
              </a:rPr>
              <a:t> Alcohol  +  CO</a:t>
            </a:r>
            <a:r>
              <a:rPr lang="en-US" altLang="en-US" sz="2800" baseline="-25000">
                <a:solidFill>
                  <a:srgbClr val="A50021"/>
                </a:solidFill>
              </a:rPr>
              <a:t>2</a:t>
            </a:r>
            <a:r>
              <a:rPr lang="en-US" altLang="en-US" sz="2800">
                <a:solidFill>
                  <a:srgbClr val="A50021"/>
                </a:solidFill>
              </a:rPr>
              <a:t>  + Energy</a:t>
            </a: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r>
              <a:rPr lang="en-US" altLang="en-US" sz="2800"/>
              <a:t>However there was only a limited amount of organic nutrients in the primeval soup and to sustain life. ( </a:t>
            </a:r>
            <a:r>
              <a:rPr lang="en-US" altLang="en-US" sz="2800">
                <a:solidFill>
                  <a:srgbClr val="A50021"/>
                </a:solidFill>
              </a:rPr>
              <a:t>First Famine</a:t>
            </a:r>
            <a:r>
              <a:rPr lang="en-US" altLang="en-US" sz="2800"/>
              <a:t> ).</a:t>
            </a:r>
          </a:p>
          <a:p>
            <a:pPr>
              <a:buFontTx/>
              <a:buNone/>
            </a:pPr>
            <a:r>
              <a:rPr lang="en-US" altLang="en-US" sz="2800"/>
              <a:t>A </a:t>
            </a:r>
            <a:r>
              <a:rPr lang="en-US" altLang="en-US" sz="2800">
                <a:solidFill>
                  <a:srgbClr val="FF0000"/>
                </a:solidFill>
              </a:rPr>
              <a:t>new</a:t>
            </a:r>
            <a:r>
              <a:rPr lang="en-US" altLang="en-US" sz="2800"/>
              <a:t> efficient </a:t>
            </a:r>
            <a:r>
              <a:rPr lang="en-US" altLang="en-US" sz="2800">
                <a:solidFill>
                  <a:srgbClr val="FF0000"/>
                </a:solidFill>
              </a:rPr>
              <a:t>Energy Source</a:t>
            </a:r>
            <a:r>
              <a:rPr lang="en-US" altLang="en-US" sz="2800"/>
              <a:t> was required.</a:t>
            </a:r>
          </a:p>
          <a:p>
            <a:pPr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4109CC2-2AE9-03A0-A63B-0C0F05B39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Role of Blue Green Algae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62161D3-008F-BAF8-5661-F208C7E399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Blue Green Algae &amp; Photosynthetic Bacteria developed to use water as a hydrogen donor and produced dioxygen as a by product.</a:t>
            </a:r>
          </a:p>
          <a:p>
            <a:pPr>
              <a:buFontTx/>
              <a:buNone/>
            </a:pPr>
            <a:r>
              <a:rPr lang="en-US" altLang="en-US" b="1"/>
              <a:t>Photosynthesis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nCO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   +   nH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O   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rgbClr val="A50021"/>
                </a:solidFill>
              </a:rPr>
              <a:t>  ( CH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O)</a:t>
            </a:r>
            <a:r>
              <a:rPr lang="en-US" altLang="en-US" baseline="-25000">
                <a:solidFill>
                  <a:srgbClr val="A50021"/>
                </a:solidFill>
              </a:rPr>
              <a:t>n</a:t>
            </a:r>
            <a:r>
              <a:rPr lang="en-US" altLang="en-US">
                <a:solidFill>
                  <a:srgbClr val="A50021"/>
                </a:solidFill>
              </a:rPr>
              <a:t>   +  nO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endParaRPr lang="en-US" altLang="en-US">
              <a:solidFill>
                <a:srgbClr val="A50021"/>
              </a:solidFill>
            </a:endParaRP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6CO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   +   6H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0   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rgbClr val="A50021"/>
                </a:solidFill>
              </a:rPr>
              <a:t>   C</a:t>
            </a:r>
            <a:r>
              <a:rPr lang="en-US" altLang="en-US" baseline="-25000">
                <a:solidFill>
                  <a:srgbClr val="A50021"/>
                </a:solidFill>
              </a:rPr>
              <a:t>6</a:t>
            </a:r>
            <a:r>
              <a:rPr lang="en-US" altLang="en-US">
                <a:solidFill>
                  <a:srgbClr val="A50021"/>
                </a:solidFill>
              </a:rPr>
              <a:t>H</a:t>
            </a:r>
            <a:r>
              <a:rPr lang="en-US" altLang="en-US" baseline="-25000">
                <a:solidFill>
                  <a:srgbClr val="A50021"/>
                </a:solidFill>
              </a:rPr>
              <a:t>12</a:t>
            </a:r>
            <a:r>
              <a:rPr lang="en-US" altLang="en-US">
                <a:solidFill>
                  <a:srgbClr val="A50021"/>
                </a:solidFill>
              </a:rPr>
              <a:t>O</a:t>
            </a:r>
            <a:r>
              <a:rPr lang="en-US" altLang="en-US" baseline="-25000">
                <a:solidFill>
                  <a:srgbClr val="A50021"/>
                </a:solidFill>
              </a:rPr>
              <a:t>6 </a:t>
            </a:r>
            <a:r>
              <a:rPr lang="en-US" altLang="en-US">
                <a:solidFill>
                  <a:srgbClr val="A50021"/>
                </a:solidFill>
              </a:rPr>
              <a:t>   +   6O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564C774-710A-7068-E183-582B10B65E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Formation of the Earth</a:t>
            </a:r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9AD386A-DA81-FC3D-0F9D-C90D62740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2057400"/>
            <a:ext cx="8416925" cy="43434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Apollo Space Program</a:t>
            </a:r>
            <a:r>
              <a:rPr lang="en-US" altLang="en-US"/>
              <a:t> (1960’s) </a:t>
            </a:r>
          </a:p>
          <a:p>
            <a:pPr lvl="2">
              <a:buFontTx/>
              <a:buNone/>
            </a:pPr>
            <a:r>
              <a:rPr lang="en-US" altLang="en-US"/>
              <a:t>Otto Schmidt</a:t>
            </a:r>
          </a:p>
          <a:p>
            <a:pPr lvl="1"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Cosmic Dust</a:t>
            </a:r>
            <a:r>
              <a:rPr lang="en-US" altLang="en-US"/>
              <a:t>          Planet (100 million years)</a:t>
            </a:r>
          </a:p>
          <a:p>
            <a:pPr lvl="2">
              <a:buFontTx/>
              <a:buNone/>
            </a:pPr>
            <a:r>
              <a:rPr lang="en-US" altLang="en-US"/>
              <a:t>Ball 10 km              12,000 km</a:t>
            </a:r>
          </a:p>
          <a:p>
            <a:pPr lvl="2">
              <a:buFontTx/>
              <a:buNone/>
            </a:pPr>
            <a:r>
              <a:rPr lang="en-US" altLang="en-US" sz="3200"/>
              <a:t>Heat Generated during the Process</a:t>
            </a:r>
          </a:p>
          <a:p>
            <a:pPr lvl="2">
              <a:buFontTx/>
              <a:buNone/>
            </a:pPr>
            <a:r>
              <a:rPr lang="en-US" altLang="en-US" sz="3200"/>
              <a:t>              ( </a:t>
            </a:r>
            <a:r>
              <a:rPr lang="en-US" altLang="en-US" sz="3200">
                <a:solidFill>
                  <a:srgbClr val="FF0000"/>
                </a:solidFill>
              </a:rPr>
              <a:t>Collisions </a:t>
            </a:r>
            <a:r>
              <a:rPr lang="en-US" altLang="en-US" sz="3200"/>
              <a:t>)</a:t>
            </a:r>
          </a:p>
          <a:p>
            <a:pPr lvl="2">
              <a:buFontTx/>
              <a:buNone/>
            </a:pPr>
            <a:r>
              <a:rPr lang="en-US" altLang="en-US" sz="3200"/>
              <a:t>     </a:t>
            </a:r>
            <a:r>
              <a:rPr lang="en-US" altLang="en-US" sz="3200">
                <a:solidFill>
                  <a:schemeClr val="hlink"/>
                </a:solidFill>
              </a:rPr>
              <a:t>Differentiation Occurs</a:t>
            </a:r>
          </a:p>
          <a:p>
            <a:pPr lvl="2"/>
            <a:endParaRPr lang="en-US" altLang="en-US" sz="3200">
              <a:solidFill>
                <a:schemeClr val="hlink"/>
              </a:solidFill>
            </a:endParaRPr>
          </a:p>
          <a:p>
            <a:pPr lvl="2"/>
            <a:endParaRPr lang="en-US" altLang="en-US"/>
          </a:p>
        </p:txBody>
      </p:sp>
      <p:sp>
        <p:nvSpPr>
          <p:cNvPr id="12292" name="AutoShape 4">
            <a:extLst>
              <a:ext uri="{FF2B5EF4-FFF2-40B4-BE49-F238E27FC236}">
                <a16:creationId xmlns:a16="http://schemas.microsoft.com/office/drawing/2014/main" id="{2FA114F3-5594-F331-B9D6-55B64F779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00400"/>
            <a:ext cx="577850" cy="215900"/>
          </a:xfrm>
          <a:prstGeom prst="rightArrow">
            <a:avLst>
              <a:gd name="adj1" fmla="val 50000"/>
              <a:gd name="adj2" fmla="val 66912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AU" altLang="en-US"/>
          </a:p>
        </p:txBody>
      </p:sp>
      <p:sp>
        <p:nvSpPr>
          <p:cNvPr id="12293" name="AutoShape 5">
            <a:extLst>
              <a:ext uri="{FF2B5EF4-FFF2-40B4-BE49-F238E27FC236}">
                <a16:creationId xmlns:a16="http://schemas.microsoft.com/office/drawing/2014/main" id="{777F6044-97C8-F4D3-3070-B803F3ADC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412750" cy="152400"/>
          </a:xfrm>
          <a:prstGeom prst="rightArrow">
            <a:avLst>
              <a:gd name="adj1" fmla="val 50000"/>
              <a:gd name="adj2" fmla="val 67708"/>
            </a:avLst>
          </a:prstGeom>
          <a:solidFill>
            <a:srgbClr val="FF33CC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0E18A45-1A83-C3BD-66FD-259D81CE7D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Decline of Anaerobic Bacteria</a:t>
            </a:r>
            <a:endParaRPr lang="en-US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78848B5C-038D-CF24-9850-F08369F623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416925" cy="4343400"/>
          </a:xfrm>
          <a:solidFill>
            <a:schemeClr val="accent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/>
              <a:t>Problem for Anaerobic Organisms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Evidence of the appearance of  Oxygen is indicated in the (</a:t>
            </a:r>
            <a:r>
              <a:rPr lang="en-US" altLang="en-US">
                <a:solidFill>
                  <a:srgbClr val="FF0000"/>
                </a:solidFill>
              </a:rPr>
              <a:t>Red Layers</a:t>
            </a:r>
            <a:r>
              <a:rPr lang="en-US" altLang="en-US"/>
              <a:t>) of the Grand Canyon. </a:t>
            </a:r>
            <a:r>
              <a:rPr lang="en-US" altLang="en-US" b="1"/>
              <a:t>O</a:t>
            </a:r>
            <a:r>
              <a:rPr lang="en-US" altLang="en-US" b="1" baseline="-25000"/>
              <a:t>2</a:t>
            </a:r>
            <a:r>
              <a:rPr lang="en-US" altLang="en-US"/>
              <a:t> is believed to have entered the atmosphere about </a:t>
            </a:r>
            <a:r>
              <a:rPr lang="en-US" altLang="en-US" b="1"/>
              <a:t>1.8 Billion years ago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Fe</a:t>
            </a:r>
            <a:r>
              <a:rPr lang="en-US" altLang="en-US" baseline="30000">
                <a:solidFill>
                  <a:srgbClr val="A50021"/>
                </a:solidFill>
              </a:rPr>
              <a:t>2+</a:t>
            </a:r>
            <a:r>
              <a:rPr lang="en-US" altLang="en-US"/>
              <a:t> and oxygen reactions may have delayed entry of oxygen into the atmosphere.</a:t>
            </a:r>
          </a:p>
          <a:p>
            <a:pPr>
              <a:lnSpc>
                <a:spcPct val="90000"/>
              </a:lnSpc>
            </a:pPr>
            <a:endParaRPr lang="en-US" altLang="en-US"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A3D03FE-65A7-E62D-3A98-4FD45B9925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Oxygen Rich Planet</a:t>
            </a:r>
            <a:endParaRPr lang="en-US" alt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C5ABC32F-7B4C-F8FA-97A8-823A70052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416925" cy="44196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 b="1"/>
              <a:t>Oxygen Rich Planet</a:t>
            </a:r>
          </a:p>
          <a:p>
            <a:pPr>
              <a:buFontTx/>
              <a:buNone/>
            </a:pPr>
            <a:r>
              <a:rPr lang="en-US" altLang="en-US"/>
              <a:t>The build up of Oxygen in the atmosphere led to the formation of the 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Ozone Layer at 15 to 60 km above the earth.</a:t>
            </a:r>
          </a:p>
          <a:p>
            <a:pPr>
              <a:buFontTx/>
              <a:buNone/>
            </a:pPr>
            <a:r>
              <a:rPr lang="en-US" altLang="en-US">
                <a:solidFill>
                  <a:schemeClr val="hlink"/>
                </a:solidFill>
              </a:rPr>
              <a:t>Ozone O</a:t>
            </a:r>
            <a:r>
              <a:rPr lang="en-US" altLang="en-US" baseline="-25000">
                <a:solidFill>
                  <a:schemeClr val="hlink"/>
                </a:solidFill>
              </a:rPr>
              <a:t>3</a:t>
            </a:r>
            <a:r>
              <a:rPr lang="en-US" altLang="en-US"/>
              <a:t> absorbs harmful UV light and this allowed organisms to colonize the Water/Land/ Atmosphere interface</a:t>
            </a:r>
            <a:r>
              <a:rPr lang="en-US" altLang="en-US" b="1"/>
              <a:t>.</a:t>
            </a:r>
          </a:p>
          <a:p>
            <a:pPr>
              <a:buFontTx/>
              <a:buNone/>
            </a:pPr>
            <a:endParaRPr lang="en-US" altLang="en-US"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97F30FE-BE32-4B2D-12C4-126A880D8A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Oxygen Rich Planet</a:t>
            </a:r>
            <a:endParaRPr lang="en-US" alt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4D35D553-CA81-4013-C771-E733526568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3434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Respiration utilized the photosynthetic Compounds (Sugar ) to produce Energy</a:t>
            </a:r>
          </a:p>
          <a:p>
            <a:pPr>
              <a:buFontTx/>
              <a:buNone/>
            </a:pPr>
            <a:r>
              <a:rPr lang="en-US" altLang="en-US" b="1"/>
              <a:t>(</a:t>
            </a:r>
            <a:r>
              <a:rPr lang="en-US" altLang="en-US"/>
              <a:t>CH</a:t>
            </a:r>
            <a:r>
              <a:rPr lang="en-US" altLang="en-US" baseline="-25000"/>
              <a:t>2</a:t>
            </a:r>
            <a:r>
              <a:rPr lang="en-US" altLang="en-US"/>
              <a:t>O)n  +  nO</a:t>
            </a:r>
            <a:r>
              <a:rPr lang="en-US" altLang="en-US" baseline="-25000"/>
              <a:t>2</a:t>
            </a:r>
            <a:r>
              <a:rPr lang="en-US" altLang="en-US"/>
              <a:t>   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  nCO</a:t>
            </a:r>
            <a:r>
              <a:rPr lang="en-US" altLang="en-US" baseline="-25000"/>
              <a:t>2</a:t>
            </a:r>
            <a:r>
              <a:rPr lang="en-US" altLang="en-US"/>
              <a:t>  +  H</a:t>
            </a:r>
            <a:r>
              <a:rPr lang="en-US" altLang="en-US" baseline="-25000"/>
              <a:t>2</a:t>
            </a:r>
            <a:r>
              <a:rPr lang="en-US" altLang="en-US"/>
              <a:t>O + E </a:t>
            </a:r>
          </a:p>
          <a:p>
            <a:pPr>
              <a:buFontTx/>
              <a:buNone/>
            </a:pPr>
            <a:r>
              <a:rPr lang="en-US" altLang="en-US"/>
              <a:t>This process was 18 times more efficient than the fermentation process .</a:t>
            </a:r>
          </a:p>
          <a:p>
            <a:pPr>
              <a:buFontTx/>
              <a:buNone/>
            </a:pPr>
            <a:r>
              <a:rPr lang="en-US" altLang="en-US"/>
              <a:t> </a:t>
            </a:r>
            <a:r>
              <a:rPr lang="en-US" altLang="en-US">
                <a:solidFill>
                  <a:srgbClr val="A50021"/>
                </a:solidFill>
              </a:rPr>
              <a:t>But oxygen can damage cellular material</a:t>
            </a:r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C1B2BF6-6900-2C88-BCC3-EF59D4FB18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The trouble with oxygen</a:t>
            </a:r>
            <a:endParaRPr lang="en-US" alt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F62F6066-13B1-8EAC-CDCB-65E3CCA813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The ultilization of oxygen in producing energy  resulted in emergence </a:t>
            </a:r>
            <a:r>
              <a:rPr lang="en-US" altLang="en-US">
                <a:solidFill>
                  <a:srgbClr val="A50021"/>
                </a:solidFill>
              </a:rPr>
              <a:t>Eukarotic</a:t>
            </a:r>
            <a:r>
              <a:rPr lang="en-US" altLang="en-US"/>
              <a:t> </a:t>
            </a:r>
            <a:r>
              <a:rPr lang="en-US" altLang="en-US">
                <a:solidFill>
                  <a:srgbClr val="A50021"/>
                </a:solidFill>
              </a:rPr>
              <a:t>cells</a:t>
            </a:r>
            <a:r>
              <a:rPr lang="en-US" altLang="en-US"/>
              <a:t> which contained a nucleus which protected cellular material prone to oxidation.</a:t>
            </a:r>
          </a:p>
          <a:p>
            <a:pPr>
              <a:buFontTx/>
              <a:buNone/>
            </a:pPr>
            <a:r>
              <a:rPr lang="en-US" altLang="en-US" b="1"/>
              <a:t>			        ( DNA)</a:t>
            </a:r>
          </a:p>
          <a:p>
            <a:endParaRPr lang="en-US" altLang="en-US" b="1"/>
          </a:p>
          <a:p>
            <a:endParaRPr lang="en-US" altLang="en-US" b="1"/>
          </a:p>
          <a:p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3D6BEB58-1506-F56C-6D76-D22FD5BCE4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The present atmosphere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B3EF0092-927E-8C84-7450-F0F110A5D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The present atmosphere has arisen from</a:t>
            </a:r>
          </a:p>
          <a:p>
            <a:pPr>
              <a:buFontTx/>
              <a:buNone/>
            </a:pPr>
            <a:r>
              <a:rPr lang="en-US" altLang="en-US" sz="3600">
                <a:solidFill>
                  <a:schemeClr val="hlink"/>
                </a:solidFill>
              </a:rPr>
              <a:t>(1)</a:t>
            </a:r>
            <a:r>
              <a:rPr lang="en-US" altLang="en-US" sz="3600"/>
              <a:t> The distance of the earth from   the sun</a:t>
            </a:r>
          </a:p>
          <a:p>
            <a:pPr>
              <a:buFontTx/>
              <a:buNone/>
            </a:pPr>
            <a:r>
              <a:rPr lang="en-US" altLang="en-US" sz="3600">
                <a:solidFill>
                  <a:schemeClr val="hlink"/>
                </a:solidFill>
              </a:rPr>
              <a:t>(2)</a:t>
            </a:r>
            <a:r>
              <a:rPr lang="en-US" altLang="en-US" sz="3600"/>
              <a:t> Nature of the earth’s composition</a:t>
            </a:r>
          </a:p>
          <a:p>
            <a:pPr>
              <a:buFontTx/>
              <a:buNone/>
            </a:pPr>
            <a:r>
              <a:rPr lang="en-US" altLang="en-US" sz="3600">
                <a:solidFill>
                  <a:schemeClr val="hlink"/>
                </a:solidFill>
              </a:rPr>
              <a:t>(3)</a:t>
            </a:r>
            <a:r>
              <a:rPr lang="en-US" altLang="en-US" sz="3600"/>
              <a:t> The rise of life.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022A4520-DD42-FB5A-B92A-14F7A2F718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416925" cy="1143000"/>
          </a:xfrm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Distance from the Sun</a:t>
            </a:r>
            <a:endParaRPr lang="en-US" altLang="en-US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10EFBA1-C1D5-C6A4-9D2D-1677BB7CAA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9445625" cy="5181600"/>
          </a:xfrm>
          <a:solidFill>
            <a:schemeClr val="accent1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The distance from the Sun determines the kinetic energy (KE) of the molecules in the atmosphere due to the Sun’s heat and the molecule’s velocity.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                 </a:t>
            </a:r>
            <a:r>
              <a:rPr lang="en-US" altLang="en-US">
                <a:solidFill>
                  <a:srgbClr val="A50021"/>
                </a:solidFill>
              </a:rPr>
              <a:t>KE = 1/2 m</a:t>
            </a:r>
            <a:r>
              <a:rPr lang="en-US" altLang="en-US">
                <a:solidFill>
                  <a:srgbClr val="6600FF"/>
                </a:solidFill>
              </a:rPr>
              <a:t>v</a:t>
            </a:r>
            <a:r>
              <a:rPr lang="en-US" altLang="en-US" baseline="30000">
                <a:solidFill>
                  <a:srgbClr val="A50021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 &amp;  KE = 3/2k</a:t>
            </a:r>
            <a:r>
              <a:rPr lang="en-US" altLang="en-US">
                <a:solidFill>
                  <a:srgbClr val="6600FF"/>
                </a:solidFill>
              </a:rPr>
              <a:t>T</a:t>
            </a:r>
            <a:endParaRPr lang="en-US" altLang="en-US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Where </a:t>
            </a:r>
            <a:r>
              <a:rPr lang="en-US" altLang="en-US">
                <a:solidFill>
                  <a:srgbClr val="CC0099"/>
                </a:solidFill>
              </a:rPr>
              <a:t>m</a:t>
            </a:r>
            <a:r>
              <a:rPr lang="en-US" altLang="en-US"/>
              <a:t> is the mass of the molecule (M</a:t>
            </a:r>
            <a:r>
              <a:rPr lang="en-US" altLang="en-US" baseline="-25000"/>
              <a:t>r </a:t>
            </a:r>
            <a:r>
              <a:rPr lang="en-US" altLang="en-US"/>
              <a:t>/N</a:t>
            </a:r>
            <a:r>
              <a:rPr lang="en-US" altLang="en-US" baseline="-25000"/>
              <a:t>A</a:t>
            </a:r>
            <a:r>
              <a:rPr lang="en-US" altLang="en-US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            </a:t>
            </a:r>
            <a:r>
              <a:rPr lang="en-US" altLang="en-US">
                <a:solidFill>
                  <a:srgbClr val="CC0099"/>
                </a:solidFill>
              </a:rPr>
              <a:t>k</a:t>
            </a:r>
            <a:r>
              <a:rPr lang="en-US" altLang="en-US"/>
              <a:t> is the Boltzmann constant (R/N</a:t>
            </a:r>
            <a:r>
              <a:rPr lang="en-US" altLang="en-US" baseline="-25000"/>
              <a:t>A</a:t>
            </a:r>
            <a:r>
              <a:rPr lang="en-US" altLang="en-US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               ( </a:t>
            </a:r>
            <a:r>
              <a:rPr lang="en-US" altLang="en-US">
                <a:solidFill>
                  <a:schemeClr val="tx2"/>
                </a:solidFill>
              </a:rPr>
              <a:t>Earth </a:t>
            </a:r>
            <a:r>
              <a:rPr lang="en-US" altLang="en-US">
                <a:solidFill>
                  <a:schemeClr val="tx2"/>
                </a:solidFill>
                <a:sym typeface="Symbol" panose="05050102010706020507" pitchFamily="18" charset="2"/>
              </a:rPr>
              <a:t> !50 x 10</a:t>
            </a:r>
            <a:r>
              <a:rPr lang="en-US" altLang="en-US" baseline="30000">
                <a:solidFill>
                  <a:schemeClr val="tx2"/>
                </a:solidFill>
                <a:sym typeface="Symbol" panose="05050102010706020507" pitchFamily="18" charset="2"/>
              </a:rPr>
              <a:t>6</a:t>
            </a:r>
            <a:r>
              <a:rPr lang="en-US" altLang="en-US">
                <a:solidFill>
                  <a:schemeClr val="tx2"/>
                </a:solidFill>
                <a:sym typeface="Symbol" panose="05050102010706020507" pitchFamily="18" charset="2"/>
              </a:rPr>
              <a:t>km</a:t>
            </a:r>
            <a:r>
              <a:rPr lang="en-US" altLang="en-US">
                <a:sym typeface="Symbol" panose="05050102010706020507" pitchFamily="18" charset="2"/>
              </a:rPr>
              <a:t>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6600CC"/>
                </a:solidFill>
                <a:sym typeface="Symbol" panose="05050102010706020507" pitchFamily="18" charset="2"/>
              </a:rPr>
              <a:t>Transit of Venus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6600CC"/>
                </a:solidFill>
                <a:sym typeface="Symbol" panose="05050102010706020507" pitchFamily="18" charset="2"/>
              </a:rPr>
              <a:t>Capt Cook to within 2% of the value 1788</a:t>
            </a:r>
            <a:endParaRPr lang="en-US" altLang="en-US">
              <a:solidFill>
                <a:srgbClr val="6600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>
              <a:solidFill>
                <a:srgbClr val="6600CC"/>
              </a:solidFill>
            </a:endParaRPr>
          </a:p>
          <a:p>
            <a:pPr>
              <a:lnSpc>
                <a:spcPct val="90000"/>
              </a:lnSpc>
            </a:pPr>
            <a:endParaRPr lang="en-US" altLang="en-US" b="1">
              <a:solidFill>
                <a:srgbClr val="6600CC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>
            <a:extLst>
              <a:ext uri="{FF2B5EF4-FFF2-40B4-BE49-F238E27FC236}">
                <a16:creationId xmlns:a16="http://schemas.microsoft.com/office/drawing/2014/main" id="{6F31BE14-5993-7D83-9094-0463FBFC0A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AU" altLang="en-US"/>
              <a:t>Influence of Earth’s Mass</a:t>
            </a:r>
          </a:p>
        </p:txBody>
      </p:sp>
      <p:sp>
        <p:nvSpPr>
          <p:cNvPr id="248835" name="Rectangle 3">
            <a:extLst>
              <a:ext uri="{FF2B5EF4-FFF2-40B4-BE49-F238E27FC236}">
                <a16:creationId xmlns:a16="http://schemas.microsoft.com/office/drawing/2014/main" id="{451628DC-AA75-9262-2196-10A2DB8ECE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The ability of molecules to remain in the atmosphere is also related to the mass of the earth.</a:t>
            </a:r>
          </a:p>
          <a:p>
            <a:pPr>
              <a:buFontTx/>
              <a:buNone/>
            </a:pPr>
            <a:r>
              <a:rPr lang="en-US" altLang="en-US"/>
              <a:t>The escape Velocity </a:t>
            </a:r>
            <a:r>
              <a:rPr lang="en-US" altLang="en-US">
                <a:solidFill>
                  <a:srgbClr val="A50021"/>
                </a:solidFill>
              </a:rPr>
              <a:t>V</a:t>
            </a:r>
            <a:r>
              <a:rPr lang="en-US" altLang="en-US" baseline="-25000">
                <a:solidFill>
                  <a:srgbClr val="A50021"/>
                </a:solidFill>
              </a:rPr>
              <a:t>e</a:t>
            </a:r>
            <a:r>
              <a:rPr lang="en-US" altLang="en-US">
                <a:solidFill>
                  <a:srgbClr val="A50021"/>
                </a:solidFill>
              </a:rPr>
              <a:t> = (2Gm/R)</a:t>
            </a:r>
            <a:r>
              <a:rPr lang="en-US" altLang="en-US" baseline="30000">
                <a:solidFill>
                  <a:srgbClr val="A50021"/>
                </a:solidFill>
              </a:rPr>
              <a:t>1/2</a:t>
            </a:r>
            <a:r>
              <a:rPr lang="en-US" altLang="en-US">
                <a:solidFill>
                  <a:srgbClr val="A50021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n-US"/>
              <a:t> </a:t>
            </a:r>
          </a:p>
          <a:p>
            <a:pPr>
              <a:buFontTx/>
              <a:buNone/>
            </a:pPr>
            <a:r>
              <a:rPr lang="en-US" altLang="en-US"/>
              <a:t> m = Mass, G=Universal Gravitational Constant, R = Radius</a:t>
            </a:r>
          </a:p>
          <a:p>
            <a:endParaRPr lang="en-US" altLang="en-US"/>
          </a:p>
          <a:p>
            <a:endParaRPr lang="en-AU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4F8310CF-9847-8CDB-3580-C74426089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Escape Velocity</a:t>
            </a:r>
            <a:endParaRPr lang="en-US" altLang="en-US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231F38B6-D771-2043-1B3E-F5AE64E47A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5720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6600CC"/>
                </a:solidFill>
              </a:rPr>
              <a:t>Escape Velocity (V</a:t>
            </a:r>
            <a:r>
              <a:rPr lang="en-US" altLang="en-US" baseline="-25000">
                <a:solidFill>
                  <a:srgbClr val="6600CC"/>
                </a:solidFill>
              </a:rPr>
              <a:t>e</a:t>
            </a:r>
            <a:r>
              <a:rPr lang="en-US" altLang="en-US">
                <a:solidFill>
                  <a:srgbClr val="6600CC"/>
                </a:solidFill>
              </a:rPr>
              <a:t>)</a:t>
            </a:r>
            <a:r>
              <a:rPr lang="en-US" altLang="en-US">
                <a:solidFill>
                  <a:schemeClr val="tx2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A50021"/>
                </a:solidFill>
              </a:rPr>
              <a:t>                 </a:t>
            </a:r>
            <a:r>
              <a:rPr lang="en-US" altLang="en-US">
                <a:solidFill>
                  <a:srgbClr val="A50021"/>
                </a:solidFill>
              </a:rPr>
              <a:t>V</a:t>
            </a:r>
            <a:r>
              <a:rPr lang="en-US" altLang="en-US" baseline="-25000">
                <a:solidFill>
                  <a:srgbClr val="A50021"/>
                </a:solidFill>
              </a:rPr>
              <a:t>e</a:t>
            </a:r>
            <a:r>
              <a:rPr lang="en-US" altLang="en-US">
                <a:solidFill>
                  <a:srgbClr val="A50021"/>
                </a:solidFill>
              </a:rPr>
              <a:t> = (2Gm/R)</a:t>
            </a:r>
            <a:r>
              <a:rPr lang="en-US" altLang="en-US" baseline="30000">
                <a:solidFill>
                  <a:srgbClr val="A50021"/>
                </a:solidFill>
              </a:rPr>
              <a:t>1/2</a:t>
            </a:r>
            <a:r>
              <a:rPr lang="en-US" altLang="en-US" b="1">
                <a:solidFill>
                  <a:srgbClr val="A50021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n-US" b="1"/>
              <a:t> m = </a:t>
            </a:r>
            <a:r>
              <a:rPr lang="en-US" altLang="en-US"/>
              <a:t>Mass of the Planet</a:t>
            </a:r>
            <a:endParaRPr lang="en-US" altLang="en-US" b="1"/>
          </a:p>
          <a:p>
            <a:pPr>
              <a:buFontTx/>
              <a:buNone/>
            </a:pPr>
            <a:r>
              <a:rPr lang="en-US" altLang="en-US" b="1"/>
              <a:t> G=  </a:t>
            </a:r>
            <a:r>
              <a:rPr lang="en-US" altLang="en-US"/>
              <a:t>Universal Gravitational Constant</a:t>
            </a:r>
            <a:r>
              <a:rPr lang="en-US" altLang="en-US" b="1"/>
              <a:t>,</a:t>
            </a:r>
          </a:p>
          <a:p>
            <a:pPr>
              <a:buFontTx/>
              <a:buNone/>
            </a:pPr>
            <a:r>
              <a:rPr lang="en-US" altLang="en-US" b="1"/>
              <a:t> R = </a:t>
            </a:r>
            <a:r>
              <a:rPr lang="en-US" altLang="en-US"/>
              <a:t>Radius  of the Planet</a:t>
            </a:r>
            <a:endParaRPr lang="en-US" altLang="en-US" b="1"/>
          </a:p>
          <a:p>
            <a:pPr>
              <a:buFontTx/>
              <a:buNone/>
            </a:pPr>
            <a:r>
              <a:rPr lang="en-US" altLang="en-US" b="1">
                <a:solidFill>
                  <a:srgbClr val="A50021"/>
                </a:solidFill>
              </a:rPr>
              <a:t>Escape Velocities in </a:t>
            </a:r>
            <a:r>
              <a:rPr lang="en-US" altLang="en-US" b="1">
                <a:solidFill>
                  <a:srgbClr val="6600FF"/>
                </a:solidFill>
              </a:rPr>
              <a:t>km/s</a:t>
            </a:r>
            <a:endParaRPr lang="en-US" altLang="en-US" b="1">
              <a:solidFill>
                <a:srgbClr val="A50021"/>
              </a:solidFill>
            </a:endParaRPr>
          </a:p>
          <a:p>
            <a:pPr>
              <a:buFontTx/>
              <a:buNone/>
            </a:pPr>
            <a:r>
              <a:rPr lang="en-US" altLang="en-US" b="1">
                <a:solidFill>
                  <a:srgbClr val="A50021"/>
                </a:solidFill>
              </a:rPr>
              <a:t>Earth</a:t>
            </a:r>
            <a:r>
              <a:rPr lang="en-US" altLang="en-US" b="1"/>
              <a:t> = </a:t>
            </a:r>
            <a:r>
              <a:rPr lang="en-US" altLang="en-US" b="1">
                <a:solidFill>
                  <a:srgbClr val="6600FF"/>
                </a:solidFill>
              </a:rPr>
              <a:t>11.2</a:t>
            </a:r>
            <a:r>
              <a:rPr lang="en-US" altLang="en-US" b="1"/>
              <a:t> </a:t>
            </a:r>
            <a:r>
              <a:rPr lang="en-US" altLang="en-US" b="1">
                <a:solidFill>
                  <a:srgbClr val="A50021"/>
                </a:solidFill>
              </a:rPr>
              <a:t>Venus</a:t>
            </a:r>
            <a:r>
              <a:rPr lang="en-US" altLang="en-US" b="1"/>
              <a:t> = </a:t>
            </a:r>
            <a:r>
              <a:rPr lang="en-US" altLang="en-US" b="1">
                <a:solidFill>
                  <a:srgbClr val="6600FF"/>
                </a:solidFill>
              </a:rPr>
              <a:t>10.3</a:t>
            </a:r>
            <a:r>
              <a:rPr lang="en-US" altLang="en-US" b="1"/>
              <a:t> </a:t>
            </a:r>
            <a:r>
              <a:rPr lang="en-US" altLang="en-US" b="1">
                <a:solidFill>
                  <a:srgbClr val="A50021"/>
                </a:solidFill>
              </a:rPr>
              <a:t>Mars</a:t>
            </a:r>
            <a:r>
              <a:rPr lang="en-US" altLang="en-US" b="1"/>
              <a:t> = </a:t>
            </a:r>
            <a:r>
              <a:rPr lang="en-US" altLang="en-US" b="1">
                <a:solidFill>
                  <a:srgbClr val="6600FF"/>
                </a:solidFill>
              </a:rPr>
              <a:t>5.0</a:t>
            </a:r>
            <a:endParaRPr lang="en-US" altLang="en-US" b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AF3B734C-DE6F-E163-51B6-538E8FD64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Escape Velocity</a:t>
            </a:r>
            <a:endParaRPr lang="en-US" alt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9D9E85BA-D493-E4E4-72DC-411348A564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9220200" cy="48006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The ability of molecules to remain in an atmosphere is related to the mass.</a:t>
            </a:r>
          </a:p>
          <a:p>
            <a:pPr>
              <a:buFontTx/>
              <a:buNone/>
            </a:pPr>
            <a:r>
              <a:rPr lang="en-US" altLang="en-US"/>
              <a:t>          </a:t>
            </a:r>
            <a:r>
              <a:rPr lang="en-US" altLang="en-US">
                <a:solidFill>
                  <a:srgbClr val="A50021"/>
                </a:solidFill>
              </a:rPr>
              <a:t>Density   Diameter  Distance from Sun</a:t>
            </a:r>
            <a:endParaRPr lang="en-US" altLang="en-US"/>
          </a:p>
          <a:p>
            <a:pPr>
              <a:buFontTx/>
              <a:buNone/>
            </a:pPr>
            <a:r>
              <a:rPr lang="en-US" altLang="en-US"/>
              <a:t> </a:t>
            </a:r>
            <a:r>
              <a:rPr lang="en-US" altLang="en-US">
                <a:solidFill>
                  <a:srgbClr val="A50021"/>
                </a:solidFill>
              </a:rPr>
              <a:t>Mars</a:t>
            </a:r>
            <a:r>
              <a:rPr lang="en-US" altLang="en-US"/>
              <a:t>  </a:t>
            </a:r>
            <a:r>
              <a:rPr lang="en-US" altLang="en-US">
                <a:solidFill>
                  <a:srgbClr val="6600FF"/>
                </a:solidFill>
              </a:rPr>
              <a:t>3.94g/ml  6794km     227.9 Mkm</a:t>
            </a:r>
            <a:r>
              <a:rPr lang="en-US" altLang="en-US"/>
              <a:t> </a:t>
            </a:r>
          </a:p>
          <a:p>
            <a:pPr>
              <a:buFontTx/>
              <a:buNone/>
            </a:pPr>
            <a:r>
              <a:rPr lang="en-US" altLang="en-US"/>
              <a:t> </a:t>
            </a:r>
            <a:r>
              <a:rPr lang="en-US" altLang="en-US">
                <a:solidFill>
                  <a:srgbClr val="A50021"/>
                </a:solidFill>
              </a:rPr>
              <a:t>Earth</a:t>
            </a:r>
            <a:r>
              <a:rPr lang="en-US" altLang="en-US"/>
              <a:t>  </a:t>
            </a:r>
            <a:r>
              <a:rPr lang="en-US" altLang="en-US">
                <a:solidFill>
                  <a:srgbClr val="6600FF"/>
                </a:solidFill>
              </a:rPr>
              <a:t>5.52g/ml  12756km   149.6 Mkm</a:t>
            </a:r>
            <a:endParaRPr lang="en-US" altLang="en-US"/>
          </a:p>
          <a:p>
            <a:pPr>
              <a:buFontTx/>
              <a:buNone/>
            </a:pPr>
            <a:r>
              <a:rPr lang="en-US" altLang="en-US"/>
              <a:t>The Molecule’s Escape Velocity and nature of the molecules determines the composition of the  atmosphere. </a:t>
            </a:r>
          </a:p>
          <a:p>
            <a:pPr>
              <a:buFontTx/>
              <a:buNone/>
            </a:pPr>
            <a:endParaRPr lang="en-US" altLang="en-US" b="1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89D12DA-E5FB-4990-C15C-24418A18B8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No H or He in Earth’s Atmosphere</a:t>
            </a:r>
            <a:endParaRPr lang="en-US" altLang="en-US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7801DD1-059B-6C08-926E-84AF26D08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4958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At 600</a:t>
            </a:r>
            <a:r>
              <a:rPr lang="en-US" altLang="en-US"/>
              <a:t> </a:t>
            </a:r>
            <a:r>
              <a:rPr lang="en-US" altLang="en-US">
                <a:solidFill>
                  <a:srgbClr val="A50021"/>
                </a:solidFill>
              </a:rPr>
              <a:t>K</a:t>
            </a:r>
            <a:r>
              <a:rPr lang="en-US" altLang="en-US"/>
              <a:t>  (Upper Atmosphere ) </a:t>
            </a:r>
          </a:p>
          <a:p>
            <a:pPr>
              <a:buFontTx/>
              <a:buNone/>
            </a:pPr>
            <a:r>
              <a:rPr lang="en-US" altLang="en-US"/>
              <a:t>For </a:t>
            </a:r>
            <a:r>
              <a:rPr lang="en-US" altLang="en-US">
                <a:solidFill>
                  <a:srgbClr val="A50021"/>
                </a:solidFill>
              </a:rPr>
              <a:t>H</a:t>
            </a:r>
            <a:r>
              <a:rPr lang="en-US" altLang="en-US"/>
              <a:t> atoms </a:t>
            </a:r>
            <a:r>
              <a:rPr lang="en-US" altLang="en-US">
                <a:solidFill>
                  <a:srgbClr val="A50021"/>
                </a:solidFill>
              </a:rPr>
              <a:t>1 in 10</a:t>
            </a:r>
            <a:r>
              <a:rPr lang="en-US" altLang="en-US" baseline="30000">
                <a:solidFill>
                  <a:srgbClr val="A50021"/>
                </a:solidFill>
              </a:rPr>
              <a:t>6</a:t>
            </a:r>
            <a:r>
              <a:rPr lang="en-US" altLang="en-US"/>
              <a:t> exceeds the escape velocity.This is High enough for rapid depletion of H from the atmosphere</a:t>
            </a:r>
          </a:p>
          <a:p>
            <a:pPr>
              <a:buFontTx/>
              <a:buNone/>
            </a:pPr>
            <a:r>
              <a:rPr lang="en-US" altLang="en-US"/>
              <a:t>As a result all the Hydrogen on earth is present in a bound state.</a:t>
            </a:r>
          </a:p>
          <a:p>
            <a:pPr>
              <a:buFontTx/>
              <a:buNone/>
            </a:pPr>
            <a:r>
              <a:rPr lang="en-US" altLang="en-US"/>
              <a:t>            (</a:t>
            </a:r>
            <a:r>
              <a:rPr lang="en-US" altLang="en-US">
                <a:solidFill>
                  <a:srgbClr val="A50021"/>
                </a:solidFill>
              </a:rPr>
              <a:t>Water, Organic material</a:t>
            </a:r>
            <a:r>
              <a:rPr lang="en-US" altLang="en-US"/>
              <a:t>)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58C82DF-9410-1EBD-4EC7-A380066DFA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Thermal Consequences</a:t>
            </a:r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357D59A-391D-92FF-DD5C-81D05FD146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5720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Earth’s Core</a:t>
            </a:r>
          </a:p>
          <a:p>
            <a:pPr>
              <a:buFontTx/>
              <a:buNone/>
            </a:pPr>
            <a:r>
              <a:rPr lang="en-US" altLang="en-US"/>
              <a:t>Molten  </a:t>
            </a:r>
            <a:r>
              <a:rPr lang="en-US" altLang="en-US">
                <a:solidFill>
                  <a:srgbClr val="777777"/>
                </a:solidFill>
              </a:rPr>
              <a:t>Fe</a:t>
            </a:r>
            <a:r>
              <a:rPr lang="en-US" altLang="en-US"/>
              <a:t>   ( Density 7.86 g/cc)</a:t>
            </a:r>
          </a:p>
          <a:p>
            <a:pPr>
              <a:buFontTx/>
              <a:buNone/>
            </a:pPr>
            <a:r>
              <a:rPr lang="en-US" altLang="en-US"/>
              <a:t>		     Ni   ( Density 8.9 g/cc)</a:t>
            </a:r>
          </a:p>
          <a:p>
            <a:pPr>
              <a:buFontTx/>
              <a:buNone/>
            </a:pPr>
            <a:r>
              <a:rPr lang="en-US" altLang="en-US"/>
              <a:t>     </a:t>
            </a:r>
            <a:r>
              <a:rPr lang="en-US" altLang="en-US">
                <a:solidFill>
                  <a:srgbClr val="A50021"/>
                </a:solidFill>
              </a:rPr>
              <a:t>Outer Shell</a:t>
            </a:r>
          </a:p>
          <a:p>
            <a:pPr>
              <a:buFontTx/>
              <a:buNone/>
            </a:pPr>
            <a:r>
              <a:rPr lang="en-US" altLang="en-US"/>
              <a:t> 	      </a:t>
            </a:r>
            <a:r>
              <a:rPr lang="en-US" altLang="en-US">
                <a:solidFill>
                  <a:srgbClr val="800000"/>
                </a:solidFill>
              </a:rPr>
              <a:t>Fe</a:t>
            </a:r>
            <a:r>
              <a:rPr lang="en-US" altLang="en-US" baseline="-25000">
                <a:solidFill>
                  <a:srgbClr val="800000"/>
                </a:solidFill>
              </a:rPr>
              <a:t>2</a:t>
            </a:r>
            <a:r>
              <a:rPr lang="en-US" altLang="en-US">
                <a:solidFill>
                  <a:srgbClr val="800000"/>
                </a:solidFill>
              </a:rPr>
              <a:t>O</a:t>
            </a:r>
            <a:r>
              <a:rPr lang="en-US" altLang="en-US" baseline="-25000">
                <a:solidFill>
                  <a:srgbClr val="800000"/>
                </a:solidFill>
              </a:rPr>
              <a:t>3</a:t>
            </a:r>
            <a:r>
              <a:rPr lang="en-US" altLang="en-US">
                <a:solidFill>
                  <a:srgbClr val="800000"/>
                </a:solidFill>
              </a:rPr>
              <a:t> / FeO</a:t>
            </a:r>
            <a:r>
              <a:rPr lang="en-US" altLang="en-US"/>
              <a:t>  ( Density 5.2/5.7 g/cc)</a:t>
            </a:r>
          </a:p>
          <a:p>
            <a:pPr>
              <a:buFontTx/>
              <a:buNone/>
            </a:pPr>
            <a:r>
              <a:rPr lang="en-US" altLang="en-US"/>
              <a:t>		 </a:t>
            </a:r>
            <a:r>
              <a:rPr lang="en-US" altLang="en-US">
                <a:solidFill>
                  <a:srgbClr val="FF9900"/>
                </a:solidFill>
              </a:rPr>
              <a:t>Si/SiO</a:t>
            </a:r>
            <a:r>
              <a:rPr lang="en-US" altLang="en-US" baseline="-25000">
                <a:solidFill>
                  <a:srgbClr val="FF9900"/>
                </a:solidFill>
              </a:rPr>
              <a:t>2</a:t>
            </a:r>
            <a:r>
              <a:rPr lang="en-US" altLang="en-US" baseline="-25000"/>
              <a:t>           </a:t>
            </a:r>
            <a:r>
              <a:rPr lang="en-US" altLang="en-US"/>
              <a:t>(Density 2.33/2.32 g/cc)</a:t>
            </a:r>
          </a:p>
          <a:p>
            <a:pPr>
              <a:buFontTx/>
              <a:buNone/>
            </a:pPr>
            <a:r>
              <a:rPr lang="en-US" altLang="en-US"/>
              <a:t>         </a:t>
            </a:r>
            <a:r>
              <a:rPr lang="en-US" altLang="en-US">
                <a:solidFill>
                  <a:srgbClr val="777777"/>
                </a:solidFill>
              </a:rPr>
              <a:t>Al/Al</a:t>
            </a:r>
            <a:r>
              <a:rPr lang="en-US" altLang="en-US" baseline="-25000">
                <a:solidFill>
                  <a:srgbClr val="777777"/>
                </a:solidFill>
              </a:rPr>
              <a:t>2</a:t>
            </a:r>
            <a:r>
              <a:rPr lang="en-US" altLang="en-US">
                <a:solidFill>
                  <a:srgbClr val="777777"/>
                </a:solidFill>
              </a:rPr>
              <a:t>O</a:t>
            </a:r>
            <a:r>
              <a:rPr lang="en-US" altLang="en-US" baseline="-25000">
                <a:solidFill>
                  <a:srgbClr val="777777"/>
                </a:solidFill>
              </a:rPr>
              <a:t>3</a:t>
            </a:r>
            <a:r>
              <a:rPr lang="en-US" altLang="en-US"/>
              <a:t>       ( Density 2.7/3.5 g/cc)      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D0E86CAA-5B1B-EC43-5DD4-B5D25EF04F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Little CO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 in atmosphere</a:t>
            </a:r>
            <a:endParaRPr lang="en-US" altLang="en-US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122DA7BE-3D87-8E62-1E60-E3E2DBF88A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4196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For </a:t>
            </a:r>
            <a:r>
              <a:rPr lang="en-US" altLang="en-US">
                <a:solidFill>
                  <a:srgbClr val="A50021"/>
                </a:solidFill>
              </a:rPr>
              <a:t>Oxygen</a:t>
            </a:r>
            <a:r>
              <a:rPr lang="en-US" altLang="en-US"/>
              <a:t> only </a:t>
            </a:r>
            <a:r>
              <a:rPr lang="en-US" altLang="en-US">
                <a:solidFill>
                  <a:srgbClr val="A50021"/>
                </a:solidFill>
              </a:rPr>
              <a:t>1 in 10</a:t>
            </a:r>
            <a:r>
              <a:rPr lang="en-US" altLang="en-US" baseline="30000">
                <a:solidFill>
                  <a:srgbClr val="A50021"/>
                </a:solidFill>
              </a:rPr>
              <a:t>84</a:t>
            </a:r>
            <a:r>
              <a:rPr lang="en-US" altLang="en-US" baseline="30000"/>
              <a:t> </a:t>
            </a:r>
            <a:r>
              <a:rPr lang="en-US" altLang="en-US"/>
              <a:t>atoms exceeds the escape velocity .This indicates negligible depletion of Oxygen.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6600CC"/>
                </a:solidFill>
              </a:rPr>
              <a:t>Presence of Life on Earth</a:t>
            </a:r>
            <a:r>
              <a:rPr lang="en-US" altLang="en-US" b="1"/>
              <a:t>  </a:t>
            </a:r>
            <a:r>
              <a:rPr lang="en-US" altLang="en-US"/>
              <a:t>has removed Carbon dioxide from the Atmosphere and given rise to oxygen. Shellfish/Coral.</a:t>
            </a:r>
          </a:p>
          <a:p>
            <a:pPr>
              <a:buFontTx/>
              <a:buNone/>
            </a:pPr>
            <a:r>
              <a:rPr lang="en-US" altLang="en-US"/>
              <a:t>   ( </a:t>
            </a:r>
            <a:r>
              <a:rPr lang="en-US" altLang="en-US">
                <a:solidFill>
                  <a:srgbClr val="FF0066"/>
                </a:solidFill>
              </a:rPr>
              <a:t>Calcium Carbonate and Plant Material</a:t>
            </a:r>
            <a:r>
              <a:rPr lang="en-US" altLang="en-US"/>
              <a:t> 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A895A9D8-129B-18D1-6BEA-7003475AC8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Earth ,Venus &amp; Mars</a:t>
            </a:r>
            <a:endParaRPr lang="en-US" altLang="en-US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C05D8E0C-61F8-59DC-C689-BA241B0D40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648200"/>
          </a:xfrm>
          <a:solidFill>
            <a:schemeClr val="accent1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Surface Characteristics of Planets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	        </a:t>
            </a:r>
            <a:r>
              <a:rPr lang="en-US" altLang="en-US">
                <a:solidFill>
                  <a:srgbClr val="A50021"/>
                </a:solidFill>
              </a:rPr>
              <a:t>Temperature      Pressure (bar)*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Venus</a:t>
            </a:r>
            <a:r>
              <a:rPr lang="en-US" altLang="en-US"/>
              <a:t>	   732 K (459</a:t>
            </a:r>
            <a:r>
              <a:rPr lang="en-US" altLang="en-US" baseline="30000"/>
              <a:t>o</a:t>
            </a:r>
            <a:r>
              <a:rPr lang="en-US" altLang="en-US"/>
              <a:t>C)          90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Earth     </a:t>
            </a:r>
            <a:r>
              <a:rPr lang="en-US" altLang="en-US"/>
              <a:t>     </a:t>
            </a:r>
            <a:r>
              <a:rPr lang="en-US" altLang="en-US">
                <a:solidFill>
                  <a:srgbClr val="6600FF"/>
                </a:solidFill>
              </a:rPr>
              <a:t>288 K ( 15</a:t>
            </a:r>
            <a:r>
              <a:rPr lang="en-US" altLang="en-US" baseline="30000">
                <a:solidFill>
                  <a:srgbClr val="6600FF"/>
                </a:solidFill>
              </a:rPr>
              <a:t>o</a:t>
            </a:r>
            <a:r>
              <a:rPr lang="en-US" altLang="en-US">
                <a:solidFill>
                  <a:srgbClr val="6600FF"/>
                </a:solidFill>
              </a:rPr>
              <a:t>C )      1  (101325Pa)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Mars      </a:t>
            </a:r>
            <a:r>
              <a:rPr lang="en-US" altLang="en-US"/>
              <a:t>     223 K (-55</a:t>
            </a:r>
            <a:r>
              <a:rPr lang="en-US" altLang="en-US" baseline="30000"/>
              <a:t>o</a:t>
            </a:r>
            <a:r>
              <a:rPr lang="en-US" altLang="en-US"/>
              <a:t>C )       0.006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*1 bar </a:t>
            </a:r>
            <a:r>
              <a:rPr lang="en-US" altLang="en-US"/>
              <a:t> = 100,000Pa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            =  10m in depth of the Ocean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0453C981-1DB8-CDBA-EB2E-C18B1BD76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Distribution of Gases on Earth Venus &amp; Mars</a:t>
            </a:r>
            <a:endParaRPr lang="en-US" altLang="en-US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B1C4B99-5A66-18DF-6C5A-62E0894BEB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4958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Composition of Planet’s Atmospheres in %</a:t>
            </a:r>
          </a:p>
          <a:p>
            <a:pPr>
              <a:buFontTx/>
              <a:buNone/>
            </a:pPr>
            <a:r>
              <a:rPr lang="en-US" altLang="en-US"/>
              <a:t>		    </a:t>
            </a:r>
            <a:r>
              <a:rPr lang="en-US" altLang="en-US">
                <a:solidFill>
                  <a:srgbClr val="A50021"/>
                </a:solidFill>
              </a:rPr>
              <a:t>CO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     N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      O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       SO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      H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O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Venus</a:t>
            </a:r>
            <a:r>
              <a:rPr lang="en-US" altLang="en-US"/>
              <a:t>     </a:t>
            </a:r>
            <a:r>
              <a:rPr lang="en-US" altLang="en-US">
                <a:solidFill>
                  <a:srgbClr val="6600FF"/>
                </a:solidFill>
              </a:rPr>
              <a:t>96.5</a:t>
            </a:r>
            <a:r>
              <a:rPr lang="en-US" altLang="en-US"/>
              <a:t>    3.5              </a:t>
            </a:r>
            <a:r>
              <a:rPr lang="en-US" altLang="en-US">
                <a:solidFill>
                  <a:srgbClr val="FF0000"/>
                </a:solidFill>
              </a:rPr>
              <a:t>0.015</a:t>
            </a:r>
            <a:endParaRPr lang="en-US" altLang="en-US"/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Earth</a:t>
            </a:r>
            <a:r>
              <a:rPr lang="en-US" altLang="en-US"/>
              <a:t>     </a:t>
            </a:r>
            <a:r>
              <a:rPr lang="en-US" altLang="en-US">
                <a:solidFill>
                  <a:srgbClr val="6600FF"/>
                </a:solidFill>
              </a:rPr>
              <a:t>0.03</a:t>
            </a:r>
            <a:r>
              <a:rPr lang="en-US" altLang="en-US"/>
              <a:t>   78.1   20.9               (varies)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Mars</a:t>
            </a:r>
            <a:r>
              <a:rPr lang="en-US" altLang="en-US"/>
              <a:t>      </a:t>
            </a:r>
            <a:r>
              <a:rPr lang="en-US" altLang="en-US">
                <a:solidFill>
                  <a:srgbClr val="6600FF"/>
                </a:solidFill>
              </a:rPr>
              <a:t>95.3</a:t>
            </a:r>
            <a:r>
              <a:rPr lang="en-US" altLang="en-US"/>
              <a:t>     2.7   &lt; 0.1                0.03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75752720-F0BB-B9AA-F60D-A5478DC275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Role of Shellfish</a:t>
            </a:r>
            <a:endParaRPr lang="en-US" altLang="en-US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F966DDD2-4FD2-8F41-3F34-8241F686EF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3434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6600CC"/>
                </a:solidFill>
              </a:rPr>
              <a:t>Presence of Life on Earth</a:t>
            </a:r>
            <a:r>
              <a:rPr lang="en-US" altLang="en-US" b="1"/>
              <a:t>  </a:t>
            </a:r>
            <a:r>
              <a:rPr lang="en-US" altLang="en-US"/>
              <a:t>has removed Carbon dioxide from the Atmosphere and given rise to oxygen. </a:t>
            </a:r>
          </a:p>
          <a:p>
            <a:pPr>
              <a:buFontTx/>
              <a:buNone/>
            </a:pPr>
            <a:r>
              <a:rPr lang="en-US" altLang="en-US"/>
              <a:t>   </a:t>
            </a:r>
            <a:r>
              <a:rPr lang="en-US" altLang="en-US">
                <a:solidFill>
                  <a:srgbClr val="6600CC"/>
                </a:solidFill>
              </a:rPr>
              <a:t>Shellfish/Coral</a:t>
            </a:r>
            <a:r>
              <a:rPr lang="en-US" altLang="en-US"/>
              <a:t>.  in the </a:t>
            </a:r>
            <a:r>
              <a:rPr lang="en-US" altLang="en-US">
                <a:solidFill>
                  <a:schemeClr val="tx2"/>
                </a:solidFill>
              </a:rPr>
              <a:t>Sea,Air,Land</a:t>
            </a:r>
            <a:r>
              <a:rPr lang="en-US" altLang="en-US"/>
              <a:t> </a:t>
            </a:r>
            <a:r>
              <a:rPr lang="en-US" altLang="en-US">
                <a:solidFill>
                  <a:schemeClr val="tx2"/>
                </a:solidFill>
              </a:rPr>
              <a:t>Interface</a:t>
            </a:r>
            <a:r>
              <a:rPr lang="en-US" altLang="en-US"/>
              <a:t> has immobilized Carbon dioxide as </a:t>
            </a:r>
            <a:r>
              <a:rPr lang="en-US" altLang="en-US">
                <a:solidFill>
                  <a:srgbClr val="A50021"/>
                </a:solidFill>
              </a:rPr>
              <a:t>Calcium Carbonate </a:t>
            </a:r>
            <a:r>
              <a:rPr lang="en-US" altLang="en-US"/>
              <a:t>while</a:t>
            </a:r>
            <a:r>
              <a:rPr lang="en-US" altLang="en-US">
                <a:solidFill>
                  <a:srgbClr val="A50021"/>
                </a:solidFill>
              </a:rPr>
              <a:t> Photosynthesis has given rise to oxygen and Plant Material</a:t>
            </a:r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B0518F59-67F3-2990-AC7C-5FE86D7FC0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Triple point of H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O</a:t>
            </a:r>
            <a:endParaRPr lang="en-US" altLang="en-US"/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D686874F-7182-05EC-7EB5-58F514BEC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6482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 b="1"/>
          </a:p>
        </p:txBody>
      </p:sp>
      <p:sp>
        <p:nvSpPr>
          <p:cNvPr id="114694" name="Rectangle 6">
            <a:extLst>
              <a:ext uri="{FF2B5EF4-FFF2-40B4-BE49-F238E27FC236}">
                <a16:creationId xmlns:a16="http://schemas.microsoft.com/office/drawing/2014/main" id="{22639F6D-5CDC-C487-745E-511C6A10C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2286000"/>
            <a:ext cx="7343775" cy="3733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AU" altLang="en-US">
              <a:solidFill>
                <a:schemeClr val="accent2"/>
              </a:solidFill>
            </a:endParaRPr>
          </a:p>
        </p:txBody>
      </p:sp>
      <p:sp>
        <p:nvSpPr>
          <p:cNvPr id="114696" name="Freeform 8">
            <a:extLst>
              <a:ext uri="{FF2B5EF4-FFF2-40B4-BE49-F238E27FC236}">
                <a16:creationId xmlns:a16="http://schemas.microsoft.com/office/drawing/2014/main" id="{3F879694-B32A-EBDF-3579-56B29068DB73}"/>
              </a:ext>
            </a:extLst>
          </p:cNvPr>
          <p:cNvSpPr>
            <a:spLocks/>
          </p:cNvSpPr>
          <p:nvPr/>
        </p:nvSpPr>
        <p:spPr bwMode="auto">
          <a:xfrm>
            <a:off x="1600200" y="3200400"/>
            <a:ext cx="7261225" cy="2819400"/>
          </a:xfrm>
          <a:custGeom>
            <a:avLst/>
            <a:gdLst>
              <a:gd name="T0" fmla="*/ 0 w 4368"/>
              <a:gd name="T1" fmla="*/ 1920 h 1920"/>
              <a:gd name="T2" fmla="*/ 2976 w 4368"/>
              <a:gd name="T3" fmla="*/ 1056 h 1920"/>
              <a:gd name="T4" fmla="*/ 4368 w 4368"/>
              <a:gd name="T5" fmla="*/ 0 h 1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68" h="1920">
                <a:moveTo>
                  <a:pt x="0" y="1920"/>
                </a:moveTo>
                <a:cubicBezTo>
                  <a:pt x="1124" y="1648"/>
                  <a:pt x="2248" y="1376"/>
                  <a:pt x="2976" y="1056"/>
                </a:cubicBezTo>
                <a:cubicBezTo>
                  <a:pt x="3704" y="736"/>
                  <a:pt x="4136" y="176"/>
                  <a:pt x="4368" y="0"/>
                </a:cubicBez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4697" name="Line 9">
            <a:extLst>
              <a:ext uri="{FF2B5EF4-FFF2-40B4-BE49-F238E27FC236}">
                <a16:creationId xmlns:a16="http://schemas.microsoft.com/office/drawing/2014/main" id="{79E4FDB9-0938-D248-8472-B639CC3107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67513" y="4648200"/>
            <a:ext cx="2062162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4698" name="Freeform 10">
            <a:extLst>
              <a:ext uri="{FF2B5EF4-FFF2-40B4-BE49-F238E27FC236}">
                <a16:creationId xmlns:a16="http://schemas.microsoft.com/office/drawing/2014/main" id="{15137B46-3AF1-E0B0-98D6-0A9BBAF35FC1}"/>
              </a:ext>
            </a:extLst>
          </p:cNvPr>
          <p:cNvSpPr>
            <a:spLocks/>
          </p:cNvSpPr>
          <p:nvPr/>
        </p:nvSpPr>
        <p:spPr bwMode="auto">
          <a:xfrm>
            <a:off x="1485900" y="4419600"/>
            <a:ext cx="5776913" cy="533400"/>
          </a:xfrm>
          <a:custGeom>
            <a:avLst/>
            <a:gdLst>
              <a:gd name="T0" fmla="*/ 0 w 3312"/>
              <a:gd name="T1" fmla="*/ 336 h 336"/>
              <a:gd name="T2" fmla="*/ 2496 w 3312"/>
              <a:gd name="T3" fmla="*/ 192 h 336"/>
              <a:gd name="T4" fmla="*/ 3312 w 331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12" h="336">
                <a:moveTo>
                  <a:pt x="0" y="336"/>
                </a:moveTo>
                <a:cubicBezTo>
                  <a:pt x="972" y="292"/>
                  <a:pt x="1944" y="248"/>
                  <a:pt x="2496" y="192"/>
                </a:cubicBezTo>
                <a:cubicBezTo>
                  <a:pt x="3048" y="136"/>
                  <a:pt x="3176" y="32"/>
                  <a:pt x="331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4699" name="Freeform 11">
            <a:extLst>
              <a:ext uri="{FF2B5EF4-FFF2-40B4-BE49-F238E27FC236}">
                <a16:creationId xmlns:a16="http://schemas.microsoft.com/office/drawing/2014/main" id="{582F7A30-5C5F-C0F3-5FB9-62C5735F42A6}"/>
              </a:ext>
            </a:extLst>
          </p:cNvPr>
          <p:cNvSpPr>
            <a:spLocks/>
          </p:cNvSpPr>
          <p:nvPr/>
        </p:nvSpPr>
        <p:spPr bwMode="auto">
          <a:xfrm>
            <a:off x="1485900" y="5638800"/>
            <a:ext cx="1897063" cy="152400"/>
          </a:xfrm>
          <a:custGeom>
            <a:avLst/>
            <a:gdLst>
              <a:gd name="T0" fmla="*/ 0 w 1200"/>
              <a:gd name="T1" fmla="*/ 96 h 96"/>
              <a:gd name="T2" fmla="*/ 1200 w 1200"/>
              <a:gd name="T3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00" h="96">
                <a:moveTo>
                  <a:pt x="0" y="96"/>
                </a:moveTo>
                <a:cubicBezTo>
                  <a:pt x="500" y="56"/>
                  <a:pt x="1000" y="16"/>
                  <a:pt x="120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4700" name="Freeform 12">
            <a:extLst>
              <a:ext uri="{FF2B5EF4-FFF2-40B4-BE49-F238E27FC236}">
                <a16:creationId xmlns:a16="http://schemas.microsoft.com/office/drawing/2014/main" id="{6AB89247-120D-2B3C-9437-A4BF65E09696}"/>
              </a:ext>
            </a:extLst>
          </p:cNvPr>
          <p:cNvSpPr>
            <a:spLocks/>
          </p:cNvSpPr>
          <p:nvPr/>
        </p:nvSpPr>
        <p:spPr bwMode="auto">
          <a:xfrm>
            <a:off x="1485900" y="2667000"/>
            <a:ext cx="5281613" cy="1143000"/>
          </a:xfrm>
          <a:custGeom>
            <a:avLst/>
            <a:gdLst>
              <a:gd name="T0" fmla="*/ 0 w 3264"/>
              <a:gd name="T1" fmla="*/ 528 h 616"/>
              <a:gd name="T2" fmla="*/ 2688 w 3264"/>
              <a:gd name="T3" fmla="*/ 528 h 616"/>
              <a:gd name="T4" fmla="*/ 3264 w 3264"/>
              <a:gd name="T5" fmla="*/ 0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64" h="616">
                <a:moveTo>
                  <a:pt x="0" y="528"/>
                </a:moveTo>
                <a:cubicBezTo>
                  <a:pt x="1072" y="572"/>
                  <a:pt x="2144" y="616"/>
                  <a:pt x="2688" y="528"/>
                </a:cubicBezTo>
                <a:cubicBezTo>
                  <a:pt x="3232" y="440"/>
                  <a:pt x="3168" y="88"/>
                  <a:pt x="326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4702" name="Text Box 14">
            <a:extLst>
              <a:ext uri="{FF2B5EF4-FFF2-40B4-BE49-F238E27FC236}">
                <a16:creationId xmlns:a16="http://schemas.microsoft.com/office/drawing/2014/main" id="{A9F7AA23-196D-6122-980F-FB63562A2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538" y="6061075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P(H</a:t>
            </a:r>
            <a:r>
              <a:rPr lang="en-US" altLang="en-US" baseline="-25000"/>
              <a:t>2</a:t>
            </a:r>
            <a:r>
              <a:rPr lang="en-US" altLang="en-US"/>
              <a:t>O) in Atmospheres</a:t>
            </a:r>
          </a:p>
        </p:txBody>
      </p:sp>
      <p:sp>
        <p:nvSpPr>
          <p:cNvPr id="114703" name="Text Box 15">
            <a:extLst>
              <a:ext uri="{FF2B5EF4-FFF2-40B4-BE49-F238E27FC236}">
                <a16:creationId xmlns:a16="http://schemas.microsoft.com/office/drawing/2014/main" id="{2A60778B-3724-6F0C-0209-4C707E61E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" y="2819400"/>
            <a:ext cx="347663" cy="295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 b="1"/>
              <a:t>Temperature</a:t>
            </a:r>
            <a:r>
              <a:rPr lang="en-US" altLang="en-US" sz="1600"/>
              <a:t> </a:t>
            </a:r>
          </a:p>
          <a:p>
            <a:endParaRPr lang="en-US" altLang="en-US" sz="1600"/>
          </a:p>
          <a:p>
            <a:r>
              <a:rPr lang="en-US" altLang="en-US" sz="1800" b="1"/>
              <a:t>K</a:t>
            </a:r>
            <a:endParaRPr lang="en-US" altLang="en-US"/>
          </a:p>
        </p:txBody>
      </p:sp>
      <p:sp>
        <p:nvSpPr>
          <p:cNvPr id="114704" name="Text Box 16">
            <a:extLst>
              <a:ext uri="{FF2B5EF4-FFF2-40B4-BE49-F238E27FC236}">
                <a16:creationId xmlns:a16="http://schemas.microsoft.com/office/drawing/2014/main" id="{1A3FE35F-0207-5236-36A5-5F4411BEA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4338" y="3241675"/>
            <a:ext cx="1042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Venus</a:t>
            </a:r>
          </a:p>
        </p:txBody>
      </p:sp>
      <p:sp>
        <p:nvSpPr>
          <p:cNvPr id="114705" name="Text Box 17">
            <a:extLst>
              <a:ext uri="{FF2B5EF4-FFF2-40B4-BE49-F238E27FC236}">
                <a16:creationId xmlns:a16="http://schemas.microsoft.com/office/drawing/2014/main" id="{DF96B06E-4B72-2AB0-FE2F-136850C9B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4338" y="4460875"/>
            <a:ext cx="912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Earth</a:t>
            </a:r>
          </a:p>
        </p:txBody>
      </p:sp>
      <p:sp>
        <p:nvSpPr>
          <p:cNvPr id="114706" name="Text Box 18">
            <a:extLst>
              <a:ext uri="{FF2B5EF4-FFF2-40B4-BE49-F238E27FC236}">
                <a16:creationId xmlns:a16="http://schemas.microsoft.com/office/drawing/2014/main" id="{802EE230-C357-E5CB-1493-A7206159E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6088" y="5299075"/>
            <a:ext cx="877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Mars</a:t>
            </a:r>
          </a:p>
        </p:txBody>
      </p:sp>
      <p:sp>
        <p:nvSpPr>
          <p:cNvPr id="114707" name="Text Box 19">
            <a:extLst>
              <a:ext uri="{FF2B5EF4-FFF2-40B4-BE49-F238E27FC236}">
                <a16:creationId xmlns:a16="http://schemas.microsoft.com/office/drawing/2014/main" id="{1D793749-60D7-C1B1-F9DD-0918496C0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7700" y="5146675"/>
            <a:ext cx="730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ICE</a:t>
            </a:r>
            <a:endParaRPr lang="en-US" altLang="en-US"/>
          </a:p>
        </p:txBody>
      </p:sp>
      <p:sp>
        <p:nvSpPr>
          <p:cNvPr id="114708" name="Text Box 20">
            <a:extLst>
              <a:ext uri="{FF2B5EF4-FFF2-40B4-BE49-F238E27FC236}">
                <a16:creationId xmlns:a16="http://schemas.microsoft.com/office/drawing/2014/main" id="{D71B6ABD-0195-D1DF-01E4-61BAC65D3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5" y="4038600"/>
            <a:ext cx="1373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WATER</a:t>
            </a:r>
            <a:endParaRPr lang="en-US" altLang="en-US"/>
          </a:p>
        </p:txBody>
      </p:sp>
      <p:sp>
        <p:nvSpPr>
          <p:cNvPr id="114709" name="Text Box 21">
            <a:extLst>
              <a:ext uri="{FF2B5EF4-FFF2-40B4-BE49-F238E27FC236}">
                <a16:creationId xmlns:a16="http://schemas.microsoft.com/office/drawing/2014/main" id="{F0451B00-AAC0-7207-71B8-9E75B150F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3738" y="3851275"/>
            <a:ext cx="155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VAPOUR</a:t>
            </a:r>
          </a:p>
        </p:txBody>
      </p:sp>
      <p:sp>
        <p:nvSpPr>
          <p:cNvPr id="114716" name="Text Box 28">
            <a:extLst>
              <a:ext uri="{FF2B5EF4-FFF2-40B4-BE49-F238E27FC236}">
                <a16:creationId xmlns:a16="http://schemas.microsoft.com/office/drawing/2014/main" id="{FD797D6A-775B-AC84-892E-769D9CDCF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6900" y="3698875"/>
            <a:ext cx="1782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Triple Point</a:t>
            </a:r>
          </a:p>
        </p:txBody>
      </p:sp>
      <p:sp>
        <p:nvSpPr>
          <p:cNvPr id="114717" name="Line 29">
            <a:extLst>
              <a:ext uri="{FF2B5EF4-FFF2-40B4-BE49-F238E27FC236}">
                <a16:creationId xmlns:a16="http://schemas.microsoft.com/office/drawing/2014/main" id="{1F8DFDEE-9F23-61A1-C182-D1E7C6212E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3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4718" name="Oval 30">
            <a:extLst>
              <a:ext uri="{FF2B5EF4-FFF2-40B4-BE49-F238E27FC236}">
                <a16:creationId xmlns:a16="http://schemas.microsoft.com/office/drawing/2014/main" id="{C69EF9CA-46FE-04F0-70CA-A0FAFFFD9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4963" y="4572000"/>
            <a:ext cx="8255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4719" name="Text Box 31">
            <a:extLst>
              <a:ext uri="{FF2B5EF4-FFF2-40B4-BE49-F238E27FC236}">
                <a16:creationId xmlns:a16="http://schemas.microsoft.com/office/drawing/2014/main" id="{A89E3C2A-F76C-D583-4F19-9F36809B5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4563" y="5984875"/>
            <a:ext cx="447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 1</a:t>
            </a:r>
          </a:p>
        </p:txBody>
      </p:sp>
      <p:sp>
        <p:nvSpPr>
          <p:cNvPr id="114720" name="Text Box 32">
            <a:extLst>
              <a:ext uri="{FF2B5EF4-FFF2-40B4-BE49-F238E27FC236}">
                <a16:creationId xmlns:a16="http://schemas.microsoft.com/office/drawing/2014/main" id="{C061890E-B54B-6B3E-9864-F4C0906D6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38" y="5984875"/>
            <a:ext cx="712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10</a:t>
            </a:r>
            <a:r>
              <a:rPr lang="en-US" altLang="en-US" baseline="30000"/>
              <a:t>-6</a:t>
            </a:r>
            <a:endParaRPr lang="en-US" altLang="en-US"/>
          </a:p>
        </p:txBody>
      </p:sp>
      <p:sp>
        <p:nvSpPr>
          <p:cNvPr id="114721" name="Text Box 33">
            <a:extLst>
              <a:ext uri="{FF2B5EF4-FFF2-40B4-BE49-F238E27FC236}">
                <a16:creationId xmlns:a16="http://schemas.microsoft.com/office/drawing/2014/main" id="{408A20E7-90A7-D65E-FBF5-5BF6B0ACF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8" y="5829300"/>
            <a:ext cx="571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200</a:t>
            </a:r>
            <a:endParaRPr lang="en-US" altLang="en-US"/>
          </a:p>
        </p:txBody>
      </p:sp>
      <p:sp>
        <p:nvSpPr>
          <p:cNvPr id="114722" name="Text Box 34">
            <a:extLst>
              <a:ext uri="{FF2B5EF4-FFF2-40B4-BE49-F238E27FC236}">
                <a16:creationId xmlns:a16="http://schemas.microsoft.com/office/drawing/2014/main" id="{C32EFF90-E720-CA4F-F88D-311F15C69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588" y="2400300"/>
            <a:ext cx="571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380</a:t>
            </a:r>
            <a:endParaRPr lang="en-US" altLang="en-US"/>
          </a:p>
        </p:txBody>
      </p:sp>
      <p:sp>
        <p:nvSpPr>
          <p:cNvPr id="114723" name="Line 35">
            <a:extLst>
              <a:ext uri="{FF2B5EF4-FFF2-40B4-BE49-F238E27FC236}">
                <a16:creationId xmlns:a16="http://schemas.microsoft.com/office/drawing/2014/main" id="{E4342041-C8CD-3823-BCC2-0F470E10CC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4800600"/>
            <a:ext cx="480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725" name="Line 37">
            <a:extLst>
              <a:ext uri="{FF2B5EF4-FFF2-40B4-BE49-F238E27FC236}">
                <a16:creationId xmlns:a16="http://schemas.microsoft.com/office/drawing/2014/main" id="{C54CF21D-F8B4-3CA7-F5EA-867EF786A6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42672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727" name="Line 39">
            <a:extLst>
              <a:ext uri="{FF2B5EF4-FFF2-40B4-BE49-F238E27FC236}">
                <a16:creationId xmlns:a16="http://schemas.microsoft.com/office/drawing/2014/main" id="{BAAC5043-B925-C7DF-5B69-C50FE7CF78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43800" y="3200400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728" name="Line 40">
            <a:extLst>
              <a:ext uri="{FF2B5EF4-FFF2-40B4-BE49-F238E27FC236}">
                <a16:creationId xmlns:a16="http://schemas.microsoft.com/office/drawing/2014/main" id="{12EFD625-E26B-C762-C126-2BD2E4CF72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648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D21F75FE-2CDA-9C01-11DA-D0E6121538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Water ( Solid,Liquid, Gas)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61906CBF-CBB7-5A28-C54D-5656F9D42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6482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The Surface temperature of the Earth at 1 atmosphere Pressure is close to the </a:t>
            </a:r>
            <a:r>
              <a:rPr lang="en-US" altLang="en-US">
                <a:solidFill>
                  <a:srgbClr val="FF0000"/>
                </a:solidFill>
              </a:rPr>
              <a:t>Triple Point for water.</a:t>
            </a:r>
            <a:r>
              <a:rPr lang="en-US" altLang="en-US">
                <a:solidFill>
                  <a:schemeClr val="accent2"/>
                </a:solidFill>
              </a:rPr>
              <a:t>Water is the only compound that can exits in the environment as a Solid, Liquid and Gas simultaneously.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993300"/>
                </a:solidFill>
              </a:rPr>
              <a:t>The thermodynamic properties of Water have been essential in determining our present climate and support of life.</a:t>
            </a:r>
          </a:p>
          <a:p>
            <a:endParaRPr lang="en-US" altLang="en-US" b="1">
              <a:solidFill>
                <a:srgbClr val="9933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5DC790EA-3670-FE32-61F3-4C42870EC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Super Greenhouse &amp; Acid Rain</a:t>
            </a:r>
            <a:endParaRPr lang="en-US" altLang="en-US"/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FF24749B-80B5-3A3E-F40A-F3AA16228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6482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On Venus ,the high level of CO</a:t>
            </a:r>
            <a:r>
              <a:rPr lang="en-US" altLang="en-US" baseline="-25000"/>
              <a:t>2</a:t>
            </a:r>
            <a:r>
              <a:rPr lang="en-US" altLang="en-US"/>
              <a:t> and its distance from the Sun have lead to a </a:t>
            </a:r>
            <a:r>
              <a:rPr lang="en-US" altLang="en-US">
                <a:solidFill>
                  <a:srgbClr val="FF0000"/>
                </a:solidFill>
              </a:rPr>
              <a:t>super</a:t>
            </a:r>
            <a:r>
              <a:rPr lang="en-US" altLang="en-US"/>
              <a:t> </a:t>
            </a:r>
            <a:r>
              <a:rPr lang="en-US" altLang="en-US">
                <a:solidFill>
                  <a:srgbClr val="FF0000"/>
                </a:solidFill>
              </a:rPr>
              <a:t>greenhouse</a:t>
            </a:r>
            <a:r>
              <a:rPr lang="en-US" altLang="en-US"/>
              <a:t> effect and </a:t>
            </a:r>
            <a:r>
              <a:rPr lang="en-US" altLang="en-US">
                <a:solidFill>
                  <a:srgbClr val="FF0000"/>
                </a:solidFill>
              </a:rPr>
              <a:t>Sulphuric Acid Rain</a:t>
            </a:r>
            <a:r>
              <a:rPr lang="en-US" altLang="en-US"/>
              <a:t>. Where the surface pressure in 90 times that of Earth’s (</a:t>
            </a:r>
            <a:r>
              <a:rPr lang="en-US" altLang="en-US">
                <a:solidFill>
                  <a:srgbClr val="993300"/>
                </a:solidFill>
                <a:sym typeface="Symbol" panose="05050102010706020507" pitchFamily="18" charset="2"/>
              </a:rPr>
              <a:t> 900 m in the Ocean</a:t>
            </a:r>
            <a:r>
              <a:rPr lang="en-US" altLang="en-US">
                <a:sym typeface="Symbol" panose="05050102010706020507" pitchFamily="18" charset="2"/>
              </a:rPr>
              <a:t>)</a:t>
            </a:r>
          </a:p>
          <a:p>
            <a:pPr>
              <a:buFontTx/>
              <a:buNone/>
            </a:pPr>
            <a:r>
              <a:rPr lang="en-US" altLang="en-US"/>
              <a:t>   and surface temperature is about 460</a:t>
            </a:r>
            <a:r>
              <a:rPr lang="en-US" altLang="en-US" baseline="30000"/>
              <a:t>o</a:t>
            </a:r>
            <a:r>
              <a:rPr lang="en-US" altLang="en-US"/>
              <a:t>C</a:t>
            </a:r>
          </a:p>
          <a:p>
            <a:pPr>
              <a:buFontTx/>
              <a:buNone/>
            </a:pPr>
            <a:r>
              <a:rPr lang="en-US" altLang="en-US"/>
              <a:t>          (</a:t>
            </a:r>
            <a:r>
              <a:rPr lang="en-US" altLang="en-US">
                <a:solidFill>
                  <a:srgbClr val="993300"/>
                </a:solidFill>
              </a:rPr>
              <a:t>Melting point of Zn = 419</a:t>
            </a:r>
            <a:r>
              <a:rPr lang="en-US" altLang="en-US" baseline="30000">
                <a:solidFill>
                  <a:srgbClr val="993300"/>
                </a:solidFill>
              </a:rPr>
              <a:t>o</a:t>
            </a:r>
            <a:r>
              <a:rPr lang="en-US" altLang="en-US">
                <a:solidFill>
                  <a:srgbClr val="993300"/>
                </a:solidFill>
              </a:rPr>
              <a:t>C</a:t>
            </a:r>
            <a:r>
              <a:rPr lang="en-US" altLang="en-US"/>
              <a:t>)</a:t>
            </a:r>
            <a:endParaRPr lang="en-US" altLang="en-US" b="1">
              <a:solidFill>
                <a:srgbClr val="9933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F5A4AD92-383F-EC15-42DD-219221C33A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Current Atmosphere</a:t>
            </a:r>
            <a:endParaRPr lang="en-US" altLang="en-US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645FDBEA-25AB-5690-3000-DA115EC1C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839200" cy="48768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Composition of Current Atmosphere %Vol</a:t>
            </a:r>
          </a:p>
          <a:p>
            <a:pPr>
              <a:buFontTx/>
              <a:buNone/>
            </a:pPr>
            <a:r>
              <a:rPr lang="en-US" altLang="en-US"/>
              <a:t>           </a:t>
            </a:r>
            <a:r>
              <a:rPr lang="en-US" altLang="en-US">
                <a:solidFill>
                  <a:srgbClr val="A50021"/>
                </a:solidFill>
              </a:rPr>
              <a:t>N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,    </a:t>
            </a:r>
            <a:r>
              <a:rPr lang="en-US" altLang="en-US">
                <a:solidFill>
                  <a:srgbClr val="FF0000"/>
                </a:solidFill>
              </a:rPr>
              <a:t> O</a:t>
            </a:r>
            <a:r>
              <a:rPr lang="en-US" altLang="en-US" baseline="-25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,       Ar,     CO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,    H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O</a:t>
            </a:r>
          </a:p>
          <a:p>
            <a:pPr>
              <a:buFontTx/>
              <a:buNone/>
            </a:pPr>
            <a:r>
              <a:rPr lang="en-US" altLang="en-US"/>
              <a:t>       </a:t>
            </a:r>
            <a:r>
              <a:rPr lang="en-US" altLang="en-US">
                <a:solidFill>
                  <a:srgbClr val="6600FF"/>
                </a:solidFill>
              </a:rPr>
              <a:t>78.08   20.95    0.93     0.03</a:t>
            </a:r>
            <a:r>
              <a:rPr lang="en-US" altLang="en-US"/>
              <a:t>    (Variable)</a:t>
            </a:r>
          </a:p>
          <a:p>
            <a:pPr>
              <a:buFontTx/>
              <a:buNone/>
            </a:pPr>
            <a:r>
              <a:rPr lang="en-US" altLang="en-US"/>
              <a:t> ppm   </a:t>
            </a:r>
            <a:r>
              <a:rPr lang="en-US" altLang="en-US">
                <a:solidFill>
                  <a:srgbClr val="A50021"/>
                </a:solidFill>
              </a:rPr>
              <a:t>Ne     He      K     CH</a:t>
            </a:r>
            <a:r>
              <a:rPr lang="en-US" altLang="en-US" baseline="-25000">
                <a:solidFill>
                  <a:srgbClr val="A50021"/>
                </a:solidFill>
              </a:rPr>
              <a:t>4</a:t>
            </a:r>
            <a:endParaRPr lang="en-US" altLang="en-US"/>
          </a:p>
          <a:p>
            <a:pPr>
              <a:buFontTx/>
              <a:buNone/>
            </a:pPr>
            <a:r>
              <a:rPr lang="en-US" altLang="en-US"/>
              <a:t>           </a:t>
            </a:r>
            <a:r>
              <a:rPr lang="en-US" altLang="en-US">
                <a:solidFill>
                  <a:srgbClr val="6600FF"/>
                </a:solidFill>
              </a:rPr>
              <a:t>18      5.2      1.1    1.25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Early Atmosphere Rich in CO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, CH</a:t>
            </a:r>
            <a:r>
              <a:rPr lang="en-US" altLang="en-US" baseline="-25000">
                <a:solidFill>
                  <a:srgbClr val="A50021"/>
                </a:solidFill>
              </a:rPr>
              <a:t>4</a:t>
            </a:r>
            <a:endParaRPr lang="en-US" altLang="en-US">
              <a:solidFill>
                <a:srgbClr val="A5002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5FFC0B47-B657-46E7-29CD-FFF4297FD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Present Level of Oxygen</a:t>
            </a:r>
            <a:endParaRPr lang="en-US" alt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FECD0071-773D-C250-C2F1-8664D821EA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3434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The present level of </a:t>
            </a:r>
            <a:r>
              <a:rPr lang="en-US" altLang="en-US">
                <a:solidFill>
                  <a:srgbClr val="A50021"/>
                </a:solidFill>
              </a:rPr>
              <a:t>Oxygen in the</a:t>
            </a:r>
            <a:r>
              <a:rPr lang="en-US" altLang="en-US"/>
              <a:t> </a:t>
            </a:r>
            <a:r>
              <a:rPr lang="en-US" altLang="en-US">
                <a:solidFill>
                  <a:srgbClr val="A50021"/>
                </a:solidFill>
              </a:rPr>
              <a:t>atmosphere is balanced</a:t>
            </a:r>
            <a:r>
              <a:rPr lang="en-US" altLang="en-US"/>
              <a:t> at a such a level that less would impede survival of a number of  organisms while more would lead to a greater  probability of fires.</a:t>
            </a:r>
          </a:p>
          <a:p>
            <a:pPr>
              <a:buFontTx/>
              <a:buNone/>
            </a:pPr>
            <a:r>
              <a:rPr lang="en-US" altLang="en-US"/>
              <a:t> At </a:t>
            </a:r>
            <a:r>
              <a:rPr lang="en-US" altLang="en-US">
                <a:solidFill>
                  <a:srgbClr val="A50021"/>
                </a:solidFill>
              </a:rPr>
              <a:t>25 % oxygen damp twigs and grass of a rain forest would ignite.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4F40927E-A6F7-154B-72D6-E295D07B0B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Structure of Atmosphere</a:t>
            </a:r>
            <a:endParaRPr lang="en-US" altLang="en-US"/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1C281AAC-DB45-0B08-D75E-EDD58DDE57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6482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Earth’s</a:t>
            </a:r>
            <a:r>
              <a:rPr lang="en-US" altLang="en-US">
                <a:solidFill>
                  <a:srgbClr val="010000"/>
                </a:solidFill>
              </a:rPr>
              <a:t> </a:t>
            </a:r>
            <a:r>
              <a:rPr lang="en-US" altLang="en-US">
                <a:solidFill>
                  <a:srgbClr val="A50021"/>
                </a:solidFill>
              </a:rPr>
              <a:t>Atmosphere</a:t>
            </a:r>
            <a:endParaRPr lang="en-US" altLang="en-US">
              <a:solidFill>
                <a:srgbClr val="010000"/>
              </a:solidFill>
            </a:endParaRPr>
          </a:p>
        </p:txBody>
      </p:sp>
      <p:sp>
        <p:nvSpPr>
          <p:cNvPr id="163844" name="Rectangle 4">
            <a:extLst>
              <a:ext uri="{FF2B5EF4-FFF2-40B4-BE49-F238E27FC236}">
                <a16:creationId xmlns:a16="http://schemas.microsoft.com/office/drawing/2014/main" id="{D18E1A1A-2D3A-2DB1-2A1E-F2416D25C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5513" y="5791200"/>
            <a:ext cx="2971800" cy="4572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Earth’s Surface</a:t>
            </a:r>
          </a:p>
        </p:txBody>
      </p:sp>
      <p:sp>
        <p:nvSpPr>
          <p:cNvPr id="163845" name="Rectangle 5">
            <a:extLst>
              <a:ext uri="{FF2B5EF4-FFF2-40B4-BE49-F238E27FC236}">
                <a16:creationId xmlns:a16="http://schemas.microsoft.com/office/drawing/2014/main" id="{1D6C99B2-EFE4-31D8-B636-1990628A7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5513" y="5257800"/>
            <a:ext cx="29718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Troposphere</a:t>
            </a:r>
          </a:p>
        </p:txBody>
      </p:sp>
      <p:sp>
        <p:nvSpPr>
          <p:cNvPr id="163846" name="Rectangle 6">
            <a:extLst>
              <a:ext uri="{FF2B5EF4-FFF2-40B4-BE49-F238E27FC236}">
                <a16:creationId xmlns:a16="http://schemas.microsoft.com/office/drawing/2014/main" id="{5C0A8F15-3231-7F9B-D5EF-BA2E441B8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5513" y="4419600"/>
            <a:ext cx="2971800" cy="8382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Stratosphere</a:t>
            </a:r>
          </a:p>
        </p:txBody>
      </p:sp>
      <p:sp>
        <p:nvSpPr>
          <p:cNvPr id="163847" name="Rectangle 7">
            <a:extLst>
              <a:ext uri="{FF2B5EF4-FFF2-40B4-BE49-F238E27FC236}">
                <a16:creationId xmlns:a16="http://schemas.microsoft.com/office/drawing/2014/main" id="{946F7D3C-B556-4F37-D34D-617FE13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5513" y="3733800"/>
            <a:ext cx="2971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Mesosphere</a:t>
            </a:r>
          </a:p>
        </p:txBody>
      </p:sp>
      <p:sp>
        <p:nvSpPr>
          <p:cNvPr id="163848" name="Rectangle 8">
            <a:extLst>
              <a:ext uri="{FF2B5EF4-FFF2-40B4-BE49-F238E27FC236}">
                <a16:creationId xmlns:a16="http://schemas.microsoft.com/office/drawing/2014/main" id="{E2A51251-D1A2-5C9A-32F4-078439770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5513" y="2819400"/>
            <a:ext cx="2971800" cy="9144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Thermosphere</a:t>
            </a:r>
          </a:p>
        </p:txBody>
      </p:sp>
      <p:sp>
        <p:nvSpPr>
          <p:cNvPr id="163849" name="Text Box 9">
            <a:extLst>
              <a:ext uri="{FF2B5EF4-FFF2-40B4-BE49-F238E27FC236}">
                <a16:creationId xmlns:a16="http://schemas.microsoft.com/office/drawing/2014/main" id="{73CC71BE-92B8-79D8-63CF-32513A0B8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463" y="2438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REGION</a:t>
            </a:r>
          </a:p>
        </p:txBody>
      </p:sp>
      <p:sp>
        <p:nvSpPr>
          <p:cNvPr id="163850" name="Text Box 10">
            <a:extLst>
              <a:ext uri="{FF2B5EF4-FFF2-40B4-BE49-F238E27FC236}">
                <a16:creationId xmlns:a16="http://schemas.microsoft.com/office/drawing/2014/main" id="{9D52266E-092E-53EB-5809-56FCA91E9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" y="5029200"/>
            <a:ext cx="254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10-16 km </a:t>
            </a:r>
            <a:r>
              <a:rPr lang="en-US" altLang="en-US">
                <a:solidFill>
                  <a:srgbClr val="A50021"/>
                </a:solidFill>
              </a:rPr>
              <a:t>(-56</a:t>
            </a:r>
            <a:r>
              <a:rPr lang="en-US" altLang="en-US" baseline="30000">
                <a:solidFill>
                  <a:srgbClr val="A50021"/>
                </a:solidFill>
              </a:rPr>
              <a:t>o</a:t>
            </a:r>
            <a:r>
              <a:rPr lang="en-US" altLang="en-US">
                <a:solidFill>
                  <a:srgbClr val="A50021"/>
                </a:solidFill>
              </a:rPr>
              <a:t>C)</a:t>
            </a:r>
            <a:endParaRPr lang="en-US" altLang="en-US"/>
          </a:p>
        </p:txBody>
      </p:sp>
      <p:sp>
        <p:nvSpPr>
          <p:cNvPr id="163851" name="Text Box 11">
            <a:extLst>
              <a:ext uri="{FF2B5EF4-FFF2-40B4-BE49-F238E27FC236}">
                <a16:creationId xmlns:a16="http://schemas.microsoft.com/office/drawing/2014/main" id="{3D1057FC-4ECD-FA69-B09C-5ECCB0D45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" y="4191000"/>
            <a:ext cx="2309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50  km    </a:t>
            </a:r>
            <a:r>
              <a:rPr lang="en-US" altLang="en-US">
                <a:solidFill>
                  <a:srgbClr val="A50021"/>
                </a:solidFill>
              </a:rPr>
              <a:t>(-2</a:t>
            </a:r>
            <a:r>
              <a:rPr lang="en-US" altLang="en-US" baseline="30000">
                <a:solidFill>
                  <a:srgbClr val="A50021"/>
                </a:solidFill>
              </a:rPr>
              <a:t>o</a:t>
            </a:r>
            <a:r>
              <a:rPr lang="en-US" altLang="en-US">
                <a:solidFill>
                  <a:srgbClr val="A50021"/>
                </a:solidFill>
              </a:rPr>
              <a:t>C)</a:t>
            </a:r>
            <a:endParaRPr lang="en-US" altLang="en-US"/>
          </a:p>
        </p:txBody>
      </p:sp>
      <p:sp>
        <p:nvSpPr>
          <p:cNvPr id="163852" name="Text Box 12">
            <a:extLst>
              <a:ext uri="{FF2B5EF4-FFF2-40B4-BE49-F238E27FC236}">
                <a16:creationId xmlns:a16="http://schemas.microsoft.com/office/drawing/2014/main" id="{92D7ECC0-FB0A-5CA0-270E-31F2933BD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" y="3581400"/>
            <a:ext cx="264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85 km     </a:t>
            </a:r>
            <a:r>
              <a:rPr lang="en-US" altLang="en-US">
                <a:solidFill>
                  <a:srgbClr val="A50021"/>
                </a:solidFill>
              </a:rPr>
              <a:t>(-92</a:t>
            </a:r>
            <a:r>
              <a:rPr lang="en-US" altLang="en-US" baseline="30000">
                <a:solidFill>
                  <a:srgbClr val="A50021"/>
                </a:solidFill>
              </a:rPr>
              <a:t>o</a:t>
            </a:r>
            <a:r>
              <a:rPr lang="en-US" altLang="en-US">
                <a:solidFill>
                  <a:srgbClr val="A50021"/>
                </a:solidFill>
              </a:rPr>
              <a:t>C)</a:t>
            </a:r>
            <a:endParaRPr lang="en-US" altLang="en-US"/>
          </a:p>
        </p:txBody>
      </p:sp>
      <p:sp>
        <p:nvSpPr>
          <p:cNvPr id="163853" name="Text Box 13">
            <a:extLst>
              <a:ext uri="{FF2B5EF4-FFF2-40B4-BE49-F238E27FC236}">
                <a16:creationId xmlns:a16="http://schemas.microsoft.com/office/drawing/2014/main" id="{4822F399-73D2-9969-FC33-050CA9B52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" y="2667000"/>
            <a:ext cx="272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500 km   </a:t>
            </a:r>
            <a:r>
              <a:rPr lang="en-US" altLang="en-US">
                <a:solidFill>
                  <a:srgbClr val="A50021"/>
                </a:solidFill>
              </a:rPr>
              <a:t>(1200</a:t>
            </a:r>
            <a:r>
              <a:rPr lang="en-US" altLang="en-US" baseline="30000">
                <a:solidFill>
                  <a:srgbClr val="A50021"/>
                </a:solidFill>
              </a:rPr>
              <a:t>o</a:t>
            </a:r>
            <a:r>
              <a:rPr lang="en-US" altLang="en-US">
                <a:solidFill>
                  <a:srgbClr val="A50021"/>
                </a:solidFill>
              </a:rPr>
              <a:t>C)</a:t>
            </a:r>
            <a:endParaRPr lang="en-US" altLang="en-US"/>
          </a:p>
        </p:txBody>
      </p:sp>
      <p:sp>
        <p:nvSpPr>
          <p:cNvPr id="163854" name="Text Box 14">
            <a:extLst>
              <a:ext uri="{FF2B5EF4-FFF2-40B4-BE49-F238E27FC236}">
                <a16:creationId xmlns:a16="http://schemas.microsoft.com/office/drawing/2014/main" id="{F002A5BC-3293-F9A0-5C68-8AE3C3565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1400" y="5562600"/>
            <a:ext cx="858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15</a:t>
            </a:r>
            <a:r>
              <a:rPr lang="en-US" altLang="en-US" baseline="30000">
                <a:solidFill>
                  <a:srgbClr val="A50021"/>
                </a:solidFill>
              </a:rPr>
              <a:t>o</a:t>
            </a:r>
            <a:r>
              <a:rPr lang="en-US" altLang="en-US">
                <a:solidFill>
                  <a:srgbClr val="A50021"/>
                </a:solidFill>
              </a:rPr>
              <a:t>C</a:t>
            </a:r>
            <a:endParaRPr lang="en-US" altLang="en-US"/>
          </a:p>
        </p:txBody>
      </p:sp>
      <p:sp>
        <p:nvSpPr>
          <p:cNvPr id="163855" name="Text Box 15">
            <a:extLst>
              <a:ext uri="{FF2B5EF4-FFF2-40B4-BE49-F238E27FC236}">
                <a16:creationId xmlns:a16="http://schemas.microsoft.com/office/drawing/2014/main" id="{3BD9F270-2C34-16A2-B29D-C51CD0BA1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13" y="4343400"/>
            <a:ext cx="547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</a:t>
            </a:r>
            <a:r>
              <a:rPr lang="en-US" altLang="en-US" baseline="-25000"/>
              <a:t>3</a:t>
            </a:r>
            <a:endParaRPr lang="en-US" altLang="en-US"/>
          </a:p>
        </p:txBody>
      </p:sp>
      <p:sp>
        <p:nvSpPr>
          <p:cNvPr id="163856" name="Text Box 16">
            <a:extLst>
              <a:ext uri="{FF2B5EF4-FFF2-40B4-BE49-F238E27FC236}">
                <a16:creationId xmlns:a16="http://schemas.microsoft.com/office/drawing/2014/main" id="{19BD6CDA-0DDC-AC15-1B59-0311583F0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13" y="3581400"/>
            <a:ext cx="143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</a:t>
            </a:r>
            <a:r>
              <a:rPr lang="en-US" altLang="en-US" baseline="-25000"/>
              <a:t>2</a:t>
            </a:r>
            <a:r>
              <a:rPr lang="en-US" altLang="en-US" baseline="30000"/>
              <a:t>+</a:t>
            </a:r>
            <a:r>
              <a:rPr lang="en-US" altLang="en-US"/>
              <a:t>, NO</a:t>
            </a:r>
            <a:r>
              <a:rPr lang="en-US" altLang="en-US" baseline="30000"/>
              <a:t>+</a:t>
            </a:r>
            <a:endParaRPr lang="en-US" altLang="en-US"/>
          </a:p>
        </p:txBody>
      </p:sp>
      <p:sp>
        <p:nvSpPr>
          <p:cNvPr id="163857" name="Rectangle 17">
            <a:extLst>
              <a:ext uri="{FF2B5EF4-FFF2-40B4-BE49-F238E27FC236}">
                <a16:creationId xmlns:a16="http://schemas.microsoft.com/office/drawing/2014/main" id="{272B6474-4B33-DFF6-E6D5-010265775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7513" y="2743200"/>
            <a:ext cx="1966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</a:t>
            </a:r>
            <a:r>
              <a:rPr lang="en-US" altLang="en-US" baseline="-25000"/>
              <a:t>2</a:t>
            </a:r>
            <a:r>
              <a:rPr lang="en-US" altLang="en-US" baseline="30000"/>
              <a:t>+</a:t>
            </a:r>
            <a:r>
              <a:rPr lang="en-US" altLang="en-US"/>
              <a:t>, O</a:t>
            </a:r>
            <a:r>
              <a:rPr lang="en-US" altLang="en-US" baseline="30000"/>
              <a:t>+</a:t>
            </a:r>
            <a:r>
              <a:rPr lang="en-US" altLang="en-US"/>
              <a:t>, NO</a:t>
            </a:r>
            <a:r>
              <a:rPr lang="en-US" altLang="en-US" baseline="30000"/>
              <a:t>+</a:t>
            </a:r>
          </a:p>
        </p:txBody>
      </p:sp>
      <p:sp>
        <p:nvSpPr>
          <p:cNvPr id="163858" name="Text Box 18">
            <a:extLst>
              <a:ext uri="{FF2B5EF4-FFF2-40B4-BE49-F238E27FC236}">
                <a16:creationId xmlns:a16="http://schemas.microsoft.com/office/drawing/2014/main" id="{7028281D-F30E-2D97-D155-BCBF0848E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13" y="5105400"/>
            <a:ext cx="230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</a:t>
            </a:r>
            <a:r>
              <a:rPr lang="en-US" altLang="en-US" baseline="-25000"/>
              <a:t>2</a:t>
            </a:r>
            <a:r>
              <a:rPr lang="en-US" altLang="en-US"/>
              <a:t>,O</a:t>
            </a:r>
            <a:r>
              <a:rPr lang="en-US" altLang="en-US" baseline="-25000"/>
              <a:t>2</a:t>
            </a:r>
            <a:r>
              <a:rPr lang="en-US" altLang="en-US"/>
              <a:t>,CO</a:t>
            </a:r>
            <a:r>
              <a:rPr lang="en-US" altLang="en-US" baseline="-25000"/>
              <a:t>2</a:t>
            </a:r>
            <a:r>
              <a:rPr lang="en-US" altLang="en-US"/>
              <a:t>,H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</a:p>
        </p:txBody>
      </p:sp>
      <p:sp>
        <p:nvSpPr>
          <p:cNvPr id="163859" name="Text Box 19">
            <a:extLst>
              <a:ext uri="{FF2B5EF4-FFF2-40B4-BE49-F238E27FC236}">
                <a16:creationId xmlns:a16="http://schemas.microsoft.com/office/drawing/2014/main" id="{4F9B37C9-7039-B555-5BB5-788DA0A61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613" y="3124200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</a:rPr>
              <a:t>3 x 10</a:t>
            </a:r>
            <a:r>
              <a:rPr lang="en-US" altLang="en-US" baseline="30000">
                <a:solidFill>
                  <a:schemeClr val="bg1"/>
                </a:solidFill>
              </a:rPr>
              <a:t>-6</a:t>
            </a:r>
            <a:r>
              <a:rPr lang="en-US" altLang="en-US">
                <a:solidFill>
                  <a:schemeClr val="bg1"/>
                </a:solidFill>
              </a:rPr>
              <a:t> atm</a:t>
            </a:r>
            <a:endParaRPr lang="en-US" altLang="en-US">
              <a:solidFill>
                <a:srgbClr val="010000"/>
              </a:solidFill>
            </a:endParaRPr>
          </a:p>
        </p:txBody>
      </p:sp>
      <p:sp>
        <p:nvSpPr>
          <p:cNvPr id="163860" name="Text Box 20">
            <a:extLst>
              <a:ext uri="{FF2B5EF4-FFF2-40B4-BE49-F238E27FC236}">
                <a16:creationId xmlns:a16="http://schemas.microsoft.com/office/drawing/2014/main" id="{5F12E483-C28F-9514-4F6A-34DC95FB5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5163" y="3886200"/>
            <a:ext cx="1401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</a:rPr>
              <a:t>0.001 atm</a:t>
            </a:r>
            <a:endParaRPr lang="en-US" altLang="en-US"/>
          </a:p>
        </p:txBody>
      </p:sp>
      <p:sp>
        <p:nvSpPr>
          <p:cNvPr id="163861" name="Text Box 21">
            <a:extLst>
              <a:ext uri="{FF2B5EF4-FFF2-40B4-BE49-F238E27FC236}">
                <a16:creationId xmlns:a16="http://schemas.microsoft.com/office/drawing/2014/main" id="{7D1A01B4-CD4B-CD00-8D4E-9426747DC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5163" y="4724400"/>
            <a:ext cx="1096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</a:rPr>
              <a:t>0.1 atm</a:t>
            </a:r>
            <a:endParaRPr lang="en-US" altLang="en-US"/>
          </a:p>
        </p:txBody>
      </p:sp>
      <p:sp>
        <p:nvSpPr>
          <p:cNvPr id="163862" name="Text Box 22">
            <a:extLst>
              <a:ext uri="{FF2B5EF4-FFF2-40B4-BE49-F238E27FC236}">
                <a16:creationId xmlns:a16="http://schemas.microsoft.com/office/drawing/2014/main" id="{DD5B4304-8F4C-271F-E365-C15D6645C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51475"/>
            <a:ext cx="85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</a:rPr>
              <a:t>1atm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31A35EA-05D4-6112-E711-4A42B84B08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Formation of the Mantle</a:t>
            </a:r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2D80A15-DDC3-0B84-8326-94C13B37A2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572000"/>
          </a:xfrm>
          <a:solidFill>
            <a:schemeClr val="accent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CC0099"/>
                </a:solidFill>
              </a:rPr>
              <a:t>The less dense material will go toward the surface (</a:t>
            </a:r>
            <a:r>
              <a:rPr lang="en-US" altLang="en-US">
                <a:solidFill>
                  <a:srgbClr val="6600CC"/>
                </a:solidFill>
              </a:rPr>
              <a:t>Polar Oxides of Si, Al, Fe</a:t>
            </a:r>
            <a:r>
              <a:rPr lang="en-US" altLang="en-US">
                <a:solidFill>
                  <a:srgbClr val="CC0099"/>
                </a:solidFill>
              </a:rPr>
              <a:t>)</a:t>
            </a:r>
            <a:r>
              <a:rPr lang="en-US" altLang="en-US"/>
              <a:t>	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CC0099"/>
                </a:solidFill>
              </a:rPr>
              <a:t>Separation will occur as </a:t>
            </a:r>
            <a:r>
              <a:rPr lang="en-US" altLang="en-US">
                <a:solidFill>
                  <a:srgbClr val="777777"/>
                </a:solidFill>
              </a:rPr>
              <a:t>Fe/Ni</a:t>
            </a:r>
            <a:r>
              <a:rPr lang="en-US" altLang="en-US">
                <a:solidFill>
                  <a:srgbClr val="CC0099"/>
                </a:solidFill>
              </a:rPr>
              <a:t> core is nonpolar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                      </a:t>
            </a:r>
            <a:r>
              <a:rPr lang="en-US" altLang="en-US">
                <a:solidFill>
                  <a:schemeClr val="hlink"/>
                </a:solidFill>
              </a:rPr>
              <a:t>MANTLE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              starts to form and cool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    (Production of Iron from Iron Ore)</a:t>
            </a:r>
          </a:p>
        </p:txBody>
      </p:sp>
      <p:sp>
        <p:nvSpPr>
          <p:cNvPr id="15366" name="Line 6">
            <a:extLst>
              <a:ext uri="{FF2B5EF4-FFF2-40B4-BE49-F238E27FC236}">
                <a16:creationId xmlns:a16="http://schemas.microsoft.com/office/drawing/2014/main" id="{F09C025E-6362-B3AE-A7F2-D91EFA47A9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7663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87206EA1-7404-C739-F835-471B1196A4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Ozone Layer</a:t>
            </a:r>
            <a:endParaRPr lang="en-US" alt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A9B3E71E-6920-2CB8-F773-1A19FF3A6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3434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Ozone in the Stratosphere</a:t>
            </a:r>
            <a:endParaRPr lang="en-US" altLang="en-US"/>
          </a:p>
          <a:p>
            <a:pPr>
              <a:buFontTx/>
              <a:buNone/>
            </a:pP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 16 - 50km above the Earth’s Surface</a:t>
            </a:r>
          </a:p>
          <a:p>
            <a:pPr>
              <a:buFontTx/>
              <a:buNone/>
            </a:pPr>
            <a:r>
              <a:rPr lang="en-US" altLang="en-US"/>
              <a:t>   acts as a blanket preventing harmful radiation that can marked affect living material from reaching the surface of the Earth.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C37E655F-CE2E-C346-8519-53DADD6755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Ozone and Radiation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E51381FF-9507-06D6-20EA-E96A5AA48A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782050" cy="46482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Oxygen</a:t>
            </a:r>
            <a:r>
              <a:rPr lang="en-US" altLang="en-US"/>
              <a:t> that lies above the stratosphere filters out  UV light   </a:t>
            </a:r>
            <a:r>
              <a:rPr lang="en-US" altLang="en-US">
                <a:solidFill>
                  <a:srgbClr val="6600FF"/>
                </a:solidFill>
              </a:rPr>
              <a:t>120nm - 220nm</a:t>
            </a:r>
            <a:r>
              <a:rPr lang="en-US" altLang="en-US"/>
              <a:t>    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Ozone O</a:t>
            </a:r>
            <a:r>
              <a:rPr lang="en-US" altLang="en-US" baseline="-25000">
                <a:solidFill>
                  <a:srgbClr val="A50021"/>
                </a:solidFill>
              </a:rPr>
              <a:t>3</a:t>
            </a:r>
            <a:r>
              <a:rPr lang="en-US" altLang="en-US"/>
              <a:t>. In the Stratosphere filters</a:t>
            </a:r>
          </a:p>
          <a:p>
            <a:pPr>
              <a:buFontTx/>
              <a:buNone/>
            </a:pPr>
            <a:r>
              <a:rPr lang="en-US" altLang="en-US"/>
              <a:t>   out UV light     </a:t>
            </a:r>
            <a:r>
              <a:rPr lang="en-US" altLang="en-US">
                <a:solidFill>
                  <a:srgbClr val="6600FF"/>
                </a:solidFill>
              </a:rPr>
              <a:t>220nm - 320nm</a:t>
            </a:r>
            <a:r>
              <a:rPr lang="en-US" altLang="en-US"/>
              <a:t> </a:t>
            </a:r>
          </a:p>
          <a:p>
            <a:pPr>
              <a:buFontTx/>
              <a:buNone/>
            </a:pPr>
            <a:r>
              <a:rPr lang="en-US" altLang="en-US"/>
              <a:t>Regions  </a:t>
            </a:r>
            <a:r>
              <a:rPr lang="en-US" altLang="en-US">
                <a:solidFill>
                  <a:srgbClr val="FF33CC"/>
                </a:solidFill>
              </a:rPr>
              <a:t>UV C</a:t>
            </a:r>
            <a:r>
              <a:rPr lang="en-US" altLang="en-US"/>
              <a:t>  200nm - 280nm </a:t>
            </a:r>
          </a:p>
          <a:p>
            <a:pPr>
              <a:buFontTx/>
              <a:buNone/>
            </a:pPr>
            <a:r>
              <a:rPr lang="en-US" altLang="en-US"/>
              <a:t>               </a:t>
            </a:r>
            <a:r>
              <a:rPr lang="en-US" altLang="en-US">
                <a:solidFill>
                  <a:srgbClr val="FF33CC"/>
                </a:solidFill>
              </a:rPr>
              <a:t>UV B</a:t>
            </a:r>
            <a:r>
              <a:rPr lang="en-US" altLang="en-US"/>
              <a:t>  280nm -  320nm</a:t>
            </a:r>
          </a:p>
          <a:p>
            <a:pPr>
              <a:buFontTx/>
              <a:buNone/>
            </a:pPr>
            <a:r>
              <a:rPr lang="en-US" altLang="en-US"/>
              <a:t>               </a:t>
            </a:r>
            <a:r>
              <a:rPr lang="en-US" altLang="en-US">
                <a:solidFill>
                  <a:srgbClr val="FF33CC"/>
                </a:solidFill>
              </a:rPr>
              <a:t>UV A</a:t>
            </a:r>
            <a:r>
              <a:rPr lang="en-US" altLang="en-US"/>
              <a:t>  320nm -  400nm ( </a:t>
            </a:r>
            <a:r>
              <a:rPr lang="en-US" altLang="en-US">
                <a:solidFill>
                  <a:srgbClr val="A50021"/>
                </a:solidFill>
              </a:rPr>
              <a:t>less harm</a:t>
            </a:r>
            <a:r>
              <a:rPr lang="en-US" altLang="en-US"/>
              <a:t>)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43DFCFB2-5BF0-A6D7-2654-19F12A015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Effects of Reduction in Ozone</a:t>
            </a:r>
            <a:endParaRPr lang="en-US" altLang="en-US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B54B2A7F-ECA8-5B0B-F827-C9FF02BCB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6482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rgbClr val="A50021"/>
                </a:solidFill>
              </a:rPr>
              <a:t>(Effects of Reduction)</a:t>
            </a:r>
          </a:p>
          <a:p>
            <a:pPr>
              <a:buFontTx/>
              <a:buNone/>
            </a:pPr>
            <a:r>
              <a:rPr lang="en-US" altLang="en-US" sz="2800"/>
              <a:t>1%  Reduction In O</a:t>
            </a:r>
            <a:r>
              <a:rPr lang="en-US" altLang="en-US" sz="2800" baseline="-25000"/>
              <a:t>3</a:t>
            </a:r>
            <a:r>
              <a:rPr lang="en-US" altLang="en-US" sz="2800"/>
              <a:t>      2% increase in UV-B</a:t>
            </a:r>
          </a:p>
          <a:p>
            <a:pPr>
              <a:buFontTx/>
              <a:buNone/>
            </a:pPr>
            <a:r>
              <a:rPr lang="en-US" altLang="en-US" sz="2800"/>
              <a:t>Skin sunburns, tans, Skin cancer</a:t>
            </a:r>
          </a:p>
          <a:p>
            <a:pPr>
              <a:buFontTx/>
              <a:buNone/>
            </a:pPr>
            <a:r>
              <a:rPr lang="en-US" altLang="en-US" sz="2800"/>
              <a:t>Absorbed by DNA       DNA damage</a:t>
            </a:r>
          </a:p>
          <a:p>
            <a:pPr>
              <a:buFontTx/>
              <a:buNone/>
            </a:pPr>
            <a:r>
              <a:rPr lang="en-US" altLang="en-US" sz="2800"/>
              <a:t>Possible eye cataracts</a:t>
            </a:r>
          </a:p>
          <a:p>
            <a:pPr>
              <a:buFontTx/>
              <a:buNone/>
            </a:pPr>
            <a:r>
              <a:rPr lang="en-US" altLang="en-US" sz="2800"/>
              <a:t>Interferes with photosynthesis</a:t>
            </a:r>
          </a:p>
          <a:p>
            <a:pPr>
              <a:buFontTx/>
              <a:buNone/>
            </a:pPr>
            <a:r>
              <a:rPr lang="en-US" altLang="en-US" sz="2800"/>
              <a:t>Organisms in  1st 5metre of the Oceans at risk</a:t>
            </a:r>
          </a:p>
          <a:p>
            <a:pPr>
              <a:buFontTx/>
              <a:buNone/>
            </a:pPr>
            <a:r>
              <a:rPr lang="en-US" altLang="en-US" sz="2800"/>
              <a:t>        ( </a:t>
            </a:r>
            <a:r>
              <a:rPr lang="en-US" altLang="en-US" sz="2800">
                <a:solidFill>
                  <a:srgbClr val="A50021"/>
                </a:solidFill>
              </a:rPr>
              <a:t>phytoplankton in particular</a:t>
            </a:r>
            <a:r>
              <a:rPr lang="en-US" altLang="en-US" sz="2800"/>
              <a:t> )</a:t>
            </a:r>
          </a:p>
        </p:txBody>
      </p:sp>
      <p:sp>
        <p:nvSpPr>
          <p:cNvPr id="86021" name="AutoShape 5">
            <a:extLst>
              <a:ext uri="{FF2B5EF4-FFF2-40B4-BE49-F238E27FC236}">
                <a16:creationId xmlns:a16="http://schemas.microsoft.com/office/drawing/2014/main" id="{3C32EC43-8479-DB4A-D571-EAB4BB010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886200"/>
            <a:ext cx="330200" cy="228600"/>
          </a:xfrm>
          <a:prstGeom prst="rightArrow">
            <a:avLst>
              <a:gd name="adj1" fmla="val 50000"/>
              <a:gd name="adj2" fmla="val 36111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AU" altLang="en-US">
              <a:solidFill>
                <a:srgbClr val="6600FF"/>
              </a:solidFill>
            </a:endParaRPr>
          </a:p>
        </p:txBody>
      </p:sp>
      <p:sp>
        <p:nvSpPr>
          <p:cNvPr id="86022" name="AutoShape 6">
            <a:extLst>
              <a:ext uri="{FF2B5EF4-FFF2-40B4-BE49-F238E27FC236}">
                <a16:creationId xmlns:a16="http://schemas.microsoft.com/office/drawing/2014/main" id="{A9FBD430-4106-FD59-3B12-B13C5FD07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743200"/>
            <a:ext cx="330200" cy="228600"/>
          </a:xfrm>
          <a:prstGeom prst="rightArrow">
            <a:avLst>
              <a:gd name="adj1" fmla="val 50000"/>
              <a:gd name="adj2" fmla="val 36111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AU" altLang="en-US">
              <a:solidFill>
                <a:srgbClr val="6600FF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E6E436F9-F9FC-9598-B025-2EA3FA9186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Chlorofluorocarbons &amp; Ozone</a:t>
            </a:r>
            <a:endParaRPr lang="en-US" altLang="en-US"/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B9AFAE0D-F221-D375-7C09-A900295557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9144000" cy="44958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Destruction of the Ozone Layer discovered in 1970’s by CFC’s ( Chlorofluorocarbons)</a:t>
            </a:r>
          </a:p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First synthesized Swartz (1892)</a:t>
            </a:r>
          </a:p>
          <a:p>
            <a:pPr>
              <a:buFontTx/>
              <a:buNone/>
            </a:pPr>
            <a:r>
              <a:rPr lang="en-US" altLang="en-US"/>
              <a:t>Used as refrigerants 1928 (Midgely &amp; Henne)</a:t>
            </a:r>
            <a:endParaRPr lang="en-US" altLang="en-US">
              <a:solidFill>
                <a:srgbClr val="A50021"/>
              </a:solidFill>
            </a:endParaRPr>
          </a:p>
          <a:p>
            <a:pPr>
              <a:buFontTx/>
              <a:buNone/>
            </a:pPr>
            <a:r>
              <a:rPr lang="en-US" altLang="en-US">
                <a:solidFill>
                  <a:srgbClr val="6600FF"/>
                </a:solidFill>
              </a:rPr>
              <a:t>CCl</a:t>
            </a:r>
            <a:r>
              <a:rPr lang="en-US" altLang="en-US" baseline="-25000">
                <a:solidFill>
                  <a:srgbClr val="6600FF"/>
                </a:solidFill>
              </a:rPr>
              <a:t>4</a:t>
            </a:r>
            <a:r>
              <a:rPr lang="en-US" altLang="en-US">
                <a:solidFill>
                  <a:srgbClr val="6600FF"/>
                </a:solidFill>
              </a:rPr>
              <a:t>  + xHF             CCl</a:t>
            </a:r>
            <a:r>
              <a:rPr lang="en-US" altLang="en-US" baseline="-25000">
                <a:solidFill>
                  <a:srgbClr val="6600FF"/>
                </a:solidFill>
              </a:rPr>
              <a:t>(4-x)</a:t>
            </a:r>
            <a:r>
              <a:rPr lang="en-US" altLang="en-US">
                <a:solidFill>
                  <a:srgbClr val="6600FF"/>
                </a:solidFill>
              </a:rPr>
              <a:t>F</a:t>
            </a:r>
            <a:r>
              <a:rPr lang="en-US" altLang="en-US" baseline="-25000">
                <a:solidFill>
                  <a:srgbClr val="6600FF"/>
                </a:solidFill>
              </a:rPr>
              <a:t>x</a:t>
            </a:r>
            <a:r>
              <a:rPr lang="en-US" altLang="en-US">
                <a:solidFill>
                  <a:srgbClr val="6600FF"/>
                </a:solidFill>
              </a:rPr>
              <a:t>   +   HCl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(Aerosol Propellants &amp; Air conditioners)</a:t>
            </a:r>
          </a:p>
          <a:p>
            <a:pPr>
              <a:buFontTx/>
              <a:buNone/>
            </a:pPr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88069" name="AutoShape 5">
            <a:extLst>
              <a:ext uri="{FF2B5EF4-FFF2-40B4-BE49-F238E27FC236}">
                <a16:creationId xmlns:a16="http://schemas.microsoft.com/office/drawing/2014/main" id="{9BC0AE91-A71E-D893-04FB-B9EDDE838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343400"/>
            <a:ext cx="644525" cy="333375"/>
          </a:xfrm>
          <a:prstGeom prst="rightArrow">
            <a:avLst>
              <a:gd name="adj1" fmla="val 50000"/>
              <a:gd name="adj2" fmla="val 48333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76E82CF8-222D-FDC1-DD12-A3587363CE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Ozone Protection </a:t>
            </a:r>
            <a:endParaRPr lang="en-US" altLang="en-US"/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C0236B7B-FD14-E315-7CAB-50E8B91C1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3434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Protection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     O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   +   h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           2O</a:t>
            </a:r>
            <a:r>
              <a:rPr lang="en-US" altLang="en-US" sz="6000" b="1" baseline="30000">
                <a:solidFill>
                  <a:srgbClr val="A50021"/>
                </a:solidFill>
                <a:sym typeface="Symbol" panose="05050102010706020507" pitchFamily="18" charset="2"/>
              </a:rPr>
              <a:t>.</a:t>
            </a:r>
          </a:p>
          <a:p>
            <a:pPr>
              <a:buFontTx/>
              <a:buNone/>
            </a:pPr>
            <a:r>
              <a:rPr lang="en-US" altLang="en-US" b="1" baseline="30000">
                <a:solidFill>
                  <a:srgbClr val="A50021"/>
                </a:solidFill>
                <a:sym typeface="Symbol" panose="05050102010706020507" pitchFamily="18" charset="2"/>
              </a:rPr>
              <a:t>           </a:t>
            </a:r>
            <a:r>
              <a:rPr lang="en-US" altLang="en-US" baseline="30000">
                <a:solidFill>
                  <a:srgbClr val="A50021"/>
                </a:solidFill>
                <a:sym typeface="Symbol" panose="05050102010706020507" pitchFamily="18" charset="2"/>
              </a:rPr>
              <a:t> 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O</a:t>
            </a:r>
            <a:r>
              <a:rPr lang="en-US" altLang="en-US" sz="6000" baseline="30000">
                <a:solidFill>
                  <a:srgbClr val="A50021"/>
                </a:solidFill>
                <a:sym typeface="Symbol" panose="05050102010706020507" pitchFamily="18" charset="2"/>
              </a:rPr>
              <a:t>.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   +    O</a:t>
            </a:r>
            <a:r>
              <a:rPr lang="en-US" altLang="en-US" baseline="-25000">
                <a:solidFill>
                  <a:srgbClr val="A50021"/>
                </a:solidFill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           O</a:t>
            </a:r>
            <a:r>
              <a:rPr lang="en-US" altLang="en-US" baseline="-25000">
                <a:solidFill>
                  <a:srgbClr val="A50021"/>
                </a:solidFill>
                <a:sym typeface="Symbol" panose="05050102010706020507" pitchFamily="18" charset="2"/>
              </a:rPr>
              <a:t>3</a:t>
            </a:r>
            <a:endParaRPr lang="en-US" altLang="en-US">
              <a:solidFill>
                <a:srgbClr val="A50021"/>
              </a:solidFill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        O</a:t>
            </a:r>
            <a:r>
              <a:rPr lang="en-US" altLang="en-US" baseline="-25000">
                <a:solidFill>
                  <a:srgbClr val="A50021"/>
                </a:solidFill>
                <a:sym typeface="Symbol" panose="05050102010706020507" pitchFamily="18" charset="2"/>
              </a:rPr>
              <a:t>3    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+    </a:t>
            </a:r>
            <a:r>
              <a:rPr lang="en-US" altLang="en-US">
                <a:solidFill>
                  <a:srgbClr val="A50021"/>
                </a:solidFill>
              </a:rPr>
              <a:t>h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           O</a:t>
            </a:r>
            <a:r>
              <a:rPr lang="en-US" altLang="en-US" sz="6000" b="1" baseline="30000">
                <a:solidFill>
                  <a:srgbClr val="A50021"/>
                </a:solidFill>
                <a:sym typeface="Symbol" panose="05050102010706020507" pitchFamily="18" charset="2"/>
              </a:rPr>
              <a:t>.  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+</a:t>
            </a:r>
            <a:r>
              <a:rPr lang="en-US" altLang="en-US" b="1">
                <a:solidFill>
                  <a:srgbClr val="A50021"/>
                </a:solidFill>
                <a:sym typeface="Symbol" panose="05050102010706020507" pitchFamily="18" charset="2"/>
              </a:rPr>
              <a:t>    </a:t>
            </a:r>
            <a:r>
              <a:rPr lang="en-US" altLang="en-US">
                <a:solidFill>
                  <a:srgbClr val="A50021"/>
                </a:solidFill>
              </a:rPr>
              <a:t>O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r>
              <a:rPr lang="en-US" altLang="en-US" b="1">
                <a:solidFill>
                  <a:srgbClr val="A50021"/>
                </a:solidFill>
                <a:sym typeface="Symbol" panose="05050102010706020507" pitchFamily="18" charset="2"/>
              </a:rPr>
              <a:t> </a:t>
            </a:r>
            <a:endParaRPr lang="en-US" altLang="en-US">
              <a:solidFill>
                <a:srgbClr val="A50021"/>
              </a:solidFill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               </a:t>
            </a:r>
            <a:r>
              <a:rPr lang="en-US" altLang="en-US">
                <a:solidFill>
                  <a:srgbClr val="6600FF"/>
                </a:solidFill>
              </a:rPr>
              <a:t>( UV-B)</a:t>
            </a:r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90116" name="AutoShape 4">
            <a:extLst>
              <a:ext uri="{FF2B5EF4-FFF2-40B4-BE49-F238E27FC236}">
                <a16:creationId xmlns:a16="http://schemas.microsoft.com/office/drawing/2014/main" id="{4113E728-8BBF-64B9-D225-A2C95FA74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971800"/>
            <a:ext cx="479425" cy="228600"/>
          </a:xfrm>
          <a:prstGeom prst="rightArrow">
            <a:avLst>
              <a:gd name="adj1" fmla="val 50000"/>
              <a:gd name="adj2" fmla="val 52431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17" name="AutoShape 5">
            <a:extLst>
              <a:ext uri="{FF2B5EF4-FFF2-40B4-BE49-F238E27FC236}">
                <a16:creationId xmlns:a16="http://schemas.microsoft.com/office/drawing/2014/main" id="{C7A7A876-62BE-5AB2-C98E-4BDDA51A5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581400"/>
            <a:ext cx="479425" cy="228600"/>
          </a:xfrm>
          <a:prstGeom prst="rightArrow">
            <a:avLst>
              <a:gd name="adj1" fmla="val 50000"/>
              <a:gd name="adj2" fmla="val 52431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18" name="AutoShape 6">
            <a:extLst>
              <a:ext uri="{FF2B5EF4-FFF2-40B4-BE49-F238E27FC236}">
                <a16:creationId xmlns:a16="http://schemas.microsoft.com/office/drawing/2014/main" id="{D7F14D65-B3A4-0144-77CA-C519C3C30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267200"/>
            <a:ext cx="479425" cy="228600"/>
          </a:xfrm>
          <a:prstGeom prst="rightArrow">
            <a:avLst>
              <a:gd name="adj1" fmla="val 50000"/>
              <a:gd name="adj2" fmla="val 52431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646F13AE-4E9C-37AC-115A-94D55A90B9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Ozone Destruction</a:t>
            </a:r>
            <a:endParaRPr lang="en-US" altLang="en-US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1BDE6DF7-36BA-A2FD-A607-CEA15A26F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9144000" cy="43434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Destruction </a:t>
            </a:r>
            <a:r>
              <a:rPr lang="en-US" altLang="en-US">
                <a:solidFill>
                  <a:srgbClr val="A50021"/>
                </a:solidFill>
              </a:rPr>
              <a:t>    CFCl</a:t>
            </a:r>
            <a:r>
              <a:rPr lang="en-US" altLang="en-US" baseline="-25000">
                <a:solidFill>
                  <a:srgbClr val="A50021"/>
                </a:solidFill>
              </a:rPr>
              <a:t>3               </a:t>
            </a:r>
            <a:r>
              <a:rPr lang="en-US" altLang="en-US">
                <a:solidFill>
                  <a:srgbClr val="A50021"/>
                </a:solidFill>
              </a:rPr>
              <a:t>Cl</a:t>
            </a:r>
            <a:r>
              <a:rPr lang="en-US" altLang="en-US" sz="6000" b="1" baseline="30000">
                <a:solidFill>
                  <a:srgbClr val="A50021"/>
                </a:solidFill>
              </a:rPr>
              <a:t>.    </a:t>
            </a:r>
            <a:r>
              <a:rPr lang="en-US" altLang="en-US">
                <a:solidFill>
                  <a:srgbClr val="A50021"/>
                </a:solidFill>
              </a:rPr>
              <a:t>Chlorine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                            </a:t>
            </a:r>
            <a:r>
              <a:rPr lang="en-US" altLang="en-US" baseline="30000">
                <a:solidFill>
                  <a:srgbClr val="A50021"/>
                </a:solidFill>
              </a:rPr>
              <a:t>(UV-C, UV-B)                </a:t>
            </a:r>
            <a:r>
              <a:rPr lang="en-US" altLang="en-US">
                <a:solidFill>
                  <a:srgbClr val="A50021"/>
                </a:solidFill>
              </a:rPr>
              <a:t>Radical</a:t>
            </a:r>
            <a:endParaRPr lang="en-US" altLang="en-US" baseline="30000">
              <a:solidFill>
                <a:srgbClr val="A50021"/>
              </a:solidFill>
            </a:endParaRP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Cl</a:t>
            </a:r>
            <a:r>
              <a:rPr lang="en-US" altLang="en-US" sz="6000" b="1" baseline="30000">
                <a:solidFill>
                  <a:srgbClr val="A50021"/>
                </a:solidFill>
              </a:rPr>
              <a:t>.</a:t>
            </a:r>
            <a:r>
              <a:rPr lang="en-US" altLang="en-US">
                <a:solidFill>
                  <a:srgbClr val="A50021"/>
                </a:solidFill>
              </a:rPr>
              <a:t>   +   O</a:t>
            </a:r>
            <a:r>
              <a:rPr lang="en-US" altLang="en-US" baseline="-25000">
                <a:solidFill>
                  <a:srgbClr val="A50021"/>
                </a:solidFill>
              </a:rPr>
              <a:t>3</a:t>
            </a:r>
            <a:r>
              <a:rPr lang="en-US" altLang="en-US">
                <a:solidFill>
                  <a:srgbClr val="A50021"/>
                </a:solidFill>
              </a:rPr>
              <a:t>             O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    +   ClO</a:t>
            </a:r>
            <a:r>
              <a:rPr lang="en-US" altLang="en-US" sz="6000" b="1" baseline="30000">
                <a:solidFill>
                  <a:srgbClr val="A50021"/>
                </a:solidFill>
              </a:rPr>
              <a:t>.</a:t>
            </a:r>
          </a:p>
          <a:p>
            <a:pPr>
              <a:buFontTx/>
              <a:buNone/>
            </a:pPr>
            <a:r>
              <a:rPr lang="en-US" altLang="en-US" b="1" baseline="30000">
                <a:solidFill>
                  <a:srgbClr val="A50021"/>
                </a:solidFill>
              </a:rPr>
              <a:t>     </a:t>
            </a:r>
            <a:r>
              <a:rPr lang="en-US" altLang="en-US">
                <a:solidFill>
                  <a:srgbClr val="A50021"/>
                </a:solidFill>
              </a:rPr>
              <a:t>ClO</a:t>
            </a:r>
            <a:r>
              <a:rPr lang="en-US" altLang="en-US" sz="6000" b="1" baseline="30000">
                <a:solidFill>
                  <a:srgbClr val="A50021"/>
                </a:solidFill>
              </a:rPr>
              <a:t>.</a:t>
            </a:r>
            <a:r>
              <a:rPr lang="en-US" altLang="en-US">
                <a:solidFill>
                  <a:srgbClr val="A50021"/>
                </a:solidFill>
              </a:rPr>
              <a:t>  +   O</a:t>
            </a:r>
            <a:r>
              <a:rPr lang="en-US" altLang="en-US" sz="6000" b="1" baseline="30000">
                <a:solidFill>
                  <a:srgbClr val="A50021"/>
                </a:solidFill>
              </a:rPr>
              <a:t>.       </a:t>
            </a:r>
            <a:r>
              <a:rPr lang="en-US" altLang="en-US">
                <a:solidFill>
                  <a:srgbClr val="A50021"/>
                </a:solidFill>
              </a:rPr>
              <a:t>Cl</a:t>
            </a:r>
            <a:r>
              <a:rPr lang="en-US" altLang="en-US" sz="6000" b="1" baseline="30000">
                <a:solidFill>
                  <a:srgbClr val="A50021"/>
                </a:solidFill>
              </a:rPr>
              <a:t>. </a:t>
            </a:r>
            <a:r>
              <a:rPr lang="en-US" altLang="en-US">
                <a:solidFill>
                  <a:srgbClr val="A50021"/>
                </a:solidFill>
              </a:rPr>
              <a:t>+    O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  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ClO</a:t>
            </a:r>
            <a:r>
              <a:rPr lang="en-US" altLang="en-US" sz="6000" b="1" baseline="30000">
                <a:solidFill>
                  <a:srgbClr val="A50021"/>
                </a:solidFill>
              </a:rPr>
              <a:t>. </a:t>
            </a:r>
            <a:r>
              <a:rPr lang="en-US" altLang="en-US">
                <a:solidFill>
                  <a:srgbClr val="A50021"/>
                </a:solidFill>
              </a:rPr>
              <a:t>+ ClO</a:t>
            </a:r>
            <a:r>
              <a:rPr lang="en-US" altLang="en-US" sz="6000" b="1" baseline="30000">
                <a:solidFill>
                  <a:srgbClr val="A50021"/>
                </a:solidFill>
              </a:rPr>
              <a:t>.</a:t>
            </a:r>
            <a:r>
              <a:rPr lang="en-US" altLang="en-US" baseline="30000">
                <a:solidFill>
                  <a:srgbClr val="A50021"/>
                </a:solidFill>
              </a:rPr>
              <a:t>            </a:t>
            </a:r>
            <a:r>
              <a:rPr lang="en-US" altLang="en-US">
                <a:solidFill>
                  <a:srgbClr val="A50021"/>
                </a:solidFill>
              </a:rPr>
              <a:t>ClOOCl  (</a:t>
            </a:r>
            <a:r>
              <a:rPr lang="en-US" altLang="en-US">
                <a:solidFill>
                  <a:srgbClr val="6600FF"/>
                </a:solidFill>
              </a:rPr>
              <a:t>relatively stable</a:t>
            </a:r>
            <a:r>
              <a:rPr lang="en-US" altLang="en-US">
                <a:solidFill>
                  <a:srgbClr val="A50021"/>
                </a:solidFill>
              </a:rPr>
              <a:t>)</a:t>
            </a:r>
            <a:endParaRPr lang="en-US" altLang="en-US" sz="6000" b="1" baseline="30000">
              <a:solidFill>
                <a:srgbClr val="A50021"/>
              </a:solidFill>
            </a:endParaRPr>
          </a:p>
        </p:txBody>
      </p:sp>
      <p:sp>
        <p:nvSpPr>
          <p:cNvPr id="92164" name="AutoShape 4">
            <a:extLst>
              <a:ext uri="{FF2B5EF4-FFF2-40B4-BE49-F238E27FC236}">
                <a16:creationId xmlns:a16="http://schemas.microsoft.com/office/drawing/2014/main" id="{ED581D41-58BB-FAEF-D03F-744FADF9E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286000"/>
            <a:ext cx="644525" cy="228600"/>
          </a:xfrm>
          <a:prstGeom prst="rightArrow">
            <a:avLst>
              <a:gd name="adj1" fmla="val 50000"/>
              <a:gd name="adj2" fmla="val 70486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165" name="AutoShape 5">
            <a:extLst>
              <a:ext uri="{FF2B5EF4-FFF2-40B4-BE49-F238E27FC236}">
                <a16:creationId xmlns:a16="http://schemas.microsoft.com/office/drawing/2014/main" id="{DA6691A8-FA4D-514C-1738-4B2990DCC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581400"/>
            <a:ext cx="644525" cy="228600"/>
          </a:xfrm>
          <a:prstGeom prst="rightArrow">
            <a:avLst>
              <a:gd name="adj1" fmla="val 50000"/>
              <a:gd name="adj2" fmla="val 70486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166" name="AutoShape 6">
            <a:extLst>
              <a:ext uri="{FF2B5EF4-FFF2-40B4-BE49-F238E27FC236}">
                <a16:creationId xmlns:a16="http://schemas.microsoft.com/office/drawing/2014/main" id="{0C72F187-C550-C93A-D76C-274EFFB0B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267200"/>
            <a:ext cx="644525" cy="228600"/>
          </a:xfrm>
          <a:prstGeom prst="rightArrow">
            <a:avLst>
              <a:gd name="adj1" fmla="val 50000"/>
              <a:gd name="adj2" fmla="val 70486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167" name="AutoShape 7">
            <a:extLst>
              <a:ext uri="{FF2B5EF4-FFF2-40B4-BE49-F238E27FC236}">
                <a16:creationId xmlns:a16="http://schemas.microsoft.com/office/drawing/2014/main" id="{25152C96-FB95-1DAE-6831-064F6FC26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953000"/>
            <a:ext cx="644525" cy="228600"/>
          </a:xfrm>
          <a:prstGeom prst="rightArrow">
            <a:avLst>
              <a:gd name="adj1" fmla="val 50000"/>
              <a:gd name="adj2" fmla="val 70486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3E999E2D-2297-2C4B-B155-D37EF51EE1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Control of CFC’s</a:t>
            </a:r>
            <a:endParaRPr lang="en-US" altLang="en-US"/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894F76AC-F967-3139-6251-3022744BC3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763000" cy="48006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CFC’s are now under strict control and their use has been curtailed.</a:t>
            </a:r>
          </a:p>
          <a:p>
            <a:pPr>
              <a:buFontTx/>
              <a:buNone/>
            </a:pPr>
            <a:r>
              <a:rPr lang="en-US" altLang="en-US"/>
              <a:t> Australia signed the international treaty. 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“</a:t>
            </a:r>
            <a:r>
              <a:rPr lang="en-US" altLang="en-US">
                <a:solidFill>
                  <a:schemeClr val="accent2"/>
                </a:solidFill>
              </a:rPr>
              <a:t>The Montreal Protocol</a:t>
            </a:r>
            <a:r>
              <a:rPr lang="en-US" altLang="en-US"/>
              <a:t>“ in June 1988  which has a program controlling the use and reduction of CFC’s.</a:t>
            </a:r>
          </a:p>
          <a:p>
            <a:pPr>
              <a:buFontTx/>
              <a:buNone/>
            </a:pPr>
            <a:endParaRPr lang="en-US" altLang="en-US" baseline="30000">
              <a:solidFill>
                <a:srgbClr val="99330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363B84B5-D412-3B79-5733-77C29AD07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Uses of CFC’s</a:t>
            </a:r>
            <a:endParaRPr lang="en-US" altLang="en-US"/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E98DEBAE-E1A4-2F5F-6F92-B84F362FE1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828800"/>
            <a:ext cx="8416925" cy="48006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 sz="2800"/>
              <a:t>Compound</a:t>
            </a:r>
            <a:r>
              <a:rPr lang="en-US" altLang="en-US" sz="2400"/>
              <a:t>	</a:t>
            </a:r>
            <a:r>
              <a:rPr lang="en-US" altLang="en-US">
                <a:solidFill>
                  <a:srgbClr val="993300"/>
                </a:solidFill>
              </a:rPr>
              <a:t>       		</a:t>
            </a:r>
            <a:r>
              <a:rPr lang="en-US" altLang="en-US" sz="2800"/>
              <a:t>Use</a:t>
            </a:r>
            <a:endParaRPr lang="en-US" altLang="en-US">
              <a:solidFill>
                <a:srgbClr val="993300"/>
              </a:solidFill>
            </a:endParaRPr>
          </a:p>
          <a:p>
            <a:pPr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CFC- 11   </a:t>
            </a:r>
            <a:r>
              <a:rPr lang="en-US" altLang="en-US" sz="2800">
                <a:solidFill>
                  <a:schemeClr val="accent2"/>
                </a:solidFill>
              </a:rPr>
              <a:t>CFCl</a:t>
            </a:r>
            <a:r>
              <a:rPr lang="en-US" altLang="en-US" sz="2800" baseline="-25000">
                <a:solidFill>
                  <a:schemeClr val="accent2"/>
                </a:solidFill>
              </a:rPr>
              <a:t>3</a:t>
            </a:r>
            <a:r>
              <a:rPr lang="en-US" altLang="en-US" sz="2800">
                <a:solidFill>
                  <a:srgbClr val="993300"/>
                </a:solidFill>
              </a:rPr>
              <a:t>      Refrigeration, aerosol, foam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CFC-12</a:t>
            </a:r>
            <a:r>
              <a:rPr lang="en-US" altLang="en-US" sz="2800">
                <a:solidFill>
                  <a:srgbClr val="993300"/>
                </a:solidFill>
              </a:rPr>
              <a:t>    </a:t>
            </a:r>
            <a:r>
              <a:rPr lang="en-US" altLang="en-US" sz="2800">
                <a:solidFill>
                  <a:schemeClr val="accent2"/>
                </a:solidFill>
              </a:rPr>
              <a:t>CF</a:t>
            </a:r>
            <a:r>
              <a:rPr lang="en-US" altLang="en-US" sz="2800" baseline="-25000">
                <a:solidFill>
                  <a:schemeClr val="accent2"/>
                </a:solidFill>
              </a:rPr>
              <a:t>2</a:t>
            </a:r>
            <a:r>
              <a:rPr lang="en-US" altLang="en-US" sz="2800">
                <a:solidFill>
                  <a:schemeClr val="accent2"/>
                </a:solidFill>
              </a:rPr>
              <a:t>Cl</a:t>
            </a:r>
            <a:r>
              <a:rPr lang="en-US" altLang="en-US" sz="2800" baseline="-25000">
                <a:solidFill>
                  <a:schemeClr val="accent2"/>
                </a:solidFill>
              </a:rPr>
              <a:t>2</a:t>
            </a:r>
            <a:r>
              <a:rPr lang="en-US" altLang="en-US" sz="2800">
                <a:solidFill>
                  <a:srgbClr val="993300"/>
                </a:solidFill>
              </a:rPr>
              <a:t>     sterilization, cosmetics 	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993300"/>
                </a:solidFill>
              </a:rPr>
              <a:t>				  food freezing, pressurized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993300"/>
                </a:solidFill>
              </a:rPr>
              <a:t>                                 blowers.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CFC-113</a:t>
            </a:r>
            <a:r>
              <a:rPr lang="en-US" altLang="en-US" sz="2800">
                <a:solidFill>
                  <a:srgbClr val="993300"/>
                </a:solidFill>
              </a:rPr>
              <a:t>  </a:t>
            </a:r>
            <a:r>
              <a:rPr lang="en-US" altLang="en-US" sz="2800">
                <a:solidFill>
                  <a:schemeClr val="accent2"/>
                </a:solidFill>
              </a:rPr>
              <a:t>CCl</a:t>
            </a:r>
            <a:r>
              <a:rPr lang="en-US" altLang="en-US" sz="2800" baseline="-25000">
                <a:solidFill>
                  <a:schemeClr val="accent2"/>
                </a:solidFill>
              </a:rPr>
              <a:t>3</a:t>
            </a:r>
            <a:r>
              <a:rPr lang="en-US" altLang="en-US" sz="2800">
                <a:solidFill>
                  <a:schemeClr val="accent2"/>
                </a:solidFill>
              </a:rPr>
              <a:t>CF</a:t>
            </a:r>
            <a:r>
              <a:rPr lang="en-US" altLang="en-US" sz="2800" baseline="-25000">
                <a:solidFill>
                  <a:schemeClr val="accent2"/>
                </a:solidFill>
              </a:rPr>
              <a:t>3    </a:t>
            </a:r>
            <a:r>
              <a:rPr lang="en-US" altLang="en-US" sz="2800">
                <a:solidFill>
                  <a:srgbClr val="993300"/>
                </a:solidFill>
              </a:rPr>
              <a:t>solvent, cosmetics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Halon 1301</a:t>
            </a:r>
            <a:r>
              <a:rPr lang="en-US" altLang="en-US" sz="2800">
                <a:solidFill>
                  <a:srgbClr val="993300"/>
                </a:solidFill>
              </a:rPr>
              <a:t>  </a:t>
            </a:r>
            <a:r>
              <a:rPr lang="en-US" altLang="en-US" sz="2800">
                <a:solidFill>
                  <a:schemeClr val="accent2"/>
                </a:solidFill>
              </a:rPr>
              <a:t>CBrF</a:t>
            </a:r>
            <a:r>
              <a:rPr lang="en-US" altLang="en-US" sz="2800" baseline="-25000">
                <a:solidFill>
                  <a:schemeClr val="accent2"/>
                </a:solidFill>
              </a:rPr>
              <a:t>3</a:t>
            </a:r>
            <a:r>
              <a:rPr lang="en-US" altLang="en-US" sz="2800">
                <a:solidFill>
                  <a:srgbClr val="993300"/>
                </a:solidFill>
              </a:rPr>
              <a:t>  fire fighting (</a:t>
            </a:r>
            <a:r>
              <a:rPr lang="en-US" altLang="en-US" sz="2800">
                <a:solidFill>
                  <a:srgbClr val="FF0000"/>
                </a:solidFill>
              </a:rPr>
              <a:t>discontinued</a:t>
            </a:r>
            <a:r>
              <a:rPr lang="en-US" altLang="en-US" sz="2800">
                <a:solidFill>
                  <a:srgbClr val="993300"/>
                </a:solidFill>
              </a:rPr>
              <a:t>)</a:t>
            </a:r>
            <a:endParaRPr lang="en-US" altLang="en-US">
              <a:solidFill>
                <a:srgbClr val="993300"/>
              </a:solidFill>
            </a:endParaRPr>
          </a:p>
          <a:p>
            <a:pPr>
              <a:buFontTx/>
              <a:buNone/>
            </a:pPr>
            <a:r>
              <a:rPr lang="en-US" altLang="en-US">
                <a:solidFill>
                  <a:srgbClr val="993300"/>
                </a:solidFill>
              </a:rPr>
              <a:t>		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0EEEA981-1BA0-4D45-A738-3944692122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Lifetime of CFC’s</a:t>
            </a:r>
            <a:endParaRPr lang="en-US" altLang="en-US"/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94EE674C-FB7C-7F4B-0211-E2D71F6E90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648200"/>
          </a:xfrm>
          <a:solidFill>
            <a:schemeClr val="accent1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Compound</a:t>
            </a:r>
            <a:r>
              <a:rPr lang="en-US" altLang="en-US" sz="2400"/>
              <a:t>	</a:t>
            </a:r>
            <a:r>
              <a:rPr lang="en-US" altLang="en-US">
                <a:solidFill>
                  <a:srgbClr val="993300"/>
                </a:solidFill>
              </a:rPr>
              <a:t>   </a:t>
            </a:r>
            <a:r>
              <a:rPr lang="en-US" altLang="en-US" sz="2800">
                <a:solidFill>
                  <a:schemeClr val="tx2"/>
                </a:solidFill>
              </a:rPr>
              <a:t>Ozone Depleting    Lifetime(yrs)    		                 Potential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CFC- 11   		  </a:t>
            </a:r>
            <a:r>
              <a:rPr lang="en-US" altLang="en-US" sz="2800">
                <a:solidFill>
                  <a:schemeClr val="accent2"/>
                </a:solidFill>
              </a:rPr>
              <a:t>1.0		         </a:t>
            </a:r>
            <a:r>
              <a:rPr lang="en-US" altLang="en-US" sz="2800">
                <a:solidFill>
                  <a:srgbClr val="993300"/>
                </a:solidFill>
              </a:rPr>
              <a:t>65 -75</a:t>
            </a:r>
            <a:r>
              <a:rPr lang="en-US" altLang="en-US" sz="2800">
                <a:solidFill>
                  <a:schemeClr val="accent2"/>
                </a:solidFill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CFC-12</a:t>
            </a:r>
            <a:r>
              <a:rPr lang="en-US" altLang="en-US" sz="2800">
                <a:solidFill>
                  <a:srgbClr val="993300"/>
                </a:solidFill>
              </a:rPr>
              <a:t>    		  1.0 	                   100 - 140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CFC-113</a:t>
            </a:r>
            <a:r>
              <a:rPr lang="en-US" altLang="en-US" sz="2800">
                <a:solidFill>
                  <a:srgbClr val="993300"/>
                </a:solidFill>
              </a:rPr>
              <a:t>                0.8                    100 - 134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CFC-115                </a:t>
            </a:r>
            <a:r>
              <a:rPr lang="en-US" altLang="en-US" sz="2800">
                <a:solidFill>
                  <a:srgbClr val="993300"/>
                </a:solidFill>
              </a:rPr>
              <a:t>0.6</a:t>
            </a:r>
            <a:r>
              <a:rPr lang="en-US" altLang="en-US" sz="2800">
                <a:solidFill>
                  <a:srgbClr val="FF0000"/>
                </a:solidFill>
              </a:rPr>
              <a:t>                    500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CCl4                      </a:t>
            </a:r>
            <a:r>
              <a:rPr lang="en-US" altLang="en-US" sz="2800">
                <a:solidFill>
                  <a:srgbClr val="993300"/>
                </a:solidFill>
              </a:rPr>
              <a:t>1.2                     50 - 69</a:t>
            </a:r>
            <a:endParaRPr lang="en-US" altLang="en-US" sz="280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Halon 1301</a:t>
            </a:r>
            <a:r>
              <a:rPr lang="en-US" altLang="en-US" sz="2800">
                <a:solidFill>
                  <a:srgbClr val="993300"/>
                </a:solidFill>
              </a:rPr>
              <a:t>            </a:t>
            </a:r>
            <a:r>
              <a:rPr lang="en-US" altLang="en-US" sz="2800">
                <a:solidFill>
                  <a:srgbClr val="FF0000"/>
                </a:solidFill>
              </a:rPr>
              <a:t>10</a:t>
            </a:r>
            <a:r>
              <a:rPr lang="en-US" altLang="en-US" sz="2800">
                <a:solidFill>
                  <a:srgbClr val="993300"/>
                </a:solidFill>
              </a:rPr>
              <a:t>                      110</a:t>
            </a:r>
            <a:endParaRPr lang="en-US" altLang="en-US">
              <a:solidFill>
                <a:srgbClr val="9933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993300"/>
                </a:solidFill>
              </a:rPr>
              <a:t>		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332F017B-4F93-A0D5-1566-69F9322AD0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Naming of CFC’s</a:t>
            </a:r>
            <a:endParaRPr lang="en-US" altLang="en-US"/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9FBB7096-5DEC-2F50-1D78-761C79FCFC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915400" cy="4953000"/>
          </a:xfrm>
          <a:solidFill>
            <a:schemeClr val="accent1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rgbClr val="6600CC"/>
                </a:solidFill>
              </a:rPr>
              <a:t>( 90 Rule)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A50021"/>
                </a:solidFill>
              </a:rPr>
              <a:t>CFC’s  name is related to its Formula.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CFC 123</a:t>
            </a:r>
            <a:r>
              <a:rPr lang="en-US" altLang="en-US" sz="2800">
                <a:solidFill>
                  <a:srgbClr val="A50021"/>
                </a:solidFill>
              </a:rPr>
              <a:t>        123  +  90  =  213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A50021"/>
                </a:solidFill>
              </a:rPr>
              <a:t>                      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A50021"/>
                </a:solidFill>
              </a:rPr>
              <a:t>The </a:t>
            </a:r>
            <a:r>
              <a:rPr lang="en-US" altLang="en-US" sz="2800">
                <a:solidFill>
                  <a:srgbClr val="FF0000"/>
                </a:solidFill>
              </a:rPr>
              <a:t>remaining</a:t>
            </a:r>
            <a:r>
              <a:rPr lang="en-US" altLang="en-US" sz="2800">
                <a:solidFill>
                  <a:srgbClr val="A50021"/>
                </a:solidFill>
              </a:rPr>
              <a:t> bonds are allocated to </a:t>
            </a:r>
            <a:r>
              <a:rPr lang="en-US" altLang="en-US" sz="2800">
                <a:solidFill>
                  <a:srgbClr val="FF0000"/>
                </a:solidFill>
              </a:rPr>
              <a:t>Cl</a:t>
            </a:r>
            <a:r>
              <a:rPr lang="en-US" altLang="en-US" sz="2800">
                <a:solidFill>
                  <a:srgbClr val="A50021"/>
                </a:solidFill>
              </a:rPr>
              <a:t> or </a:t>
            </a:r>
            <a:r>
              <a:rPr lang="en-US" altLang="en-US" sz="2800">
                <a:solidFill>
                  <a:srgbClr val="FF0000"/>
                </a:solidFill>
              </a:rPr>
              <a:t>Br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A50021"/>
                </a:solidFill>
              </a:rPr>
              <a:t>   C = 2 ,  H =1 ,  F = 3 , Cl = ( 8 - 6) = 2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A50021"/>
                </a:solidFill>
              </a:rPr>
              <a:t> </a:t>
            </a:r>
            <a:r>
              <a:rPr lang="en-US" altLang="en-US" sz="2800">
                <a:solidFill>
                  <a:schemeClr val="accent2"/>
                </a:solidFill>
              </a:rPr>
              <a:t>CFC 123     is    </a:t>
            </a:r>
            <a:r>
              <a:rPr lang="en-US" altLang="en-US" sz="2800">
                <a:solidFill>
                  <a:srgbClr val="A50021"/>
                </a:solidFill>
              </a:rPr>
              <a:t> </a:t>
            </a:r>
            <a:r>
              <a:rPr lang="en-US" altLang="en-US" sz="2800">
                <a:solidFill>
                  <a:srgbClr val="FF0000"/>
                </a:solidFill>
              </a:rPr>
              <a:t>CF</a:t>
            </a:r>
            <a:r>
              <a:rPr lang="en-US" altLang="en-US" sz="2800" baseline="-25000">
                <a:solidFill>
                  <a:srgbClr val="FF0000"/>
                </a:solidFill>
              </a:rPr>
              <a:t>3</a:t>
            </a:r>
            <a:r>
              <a:rPr lang="en-US" altLang="en-US" sz="2800">
                <a:solidFill>
                  <a:srgbClr val="FF0000"/>
                </a:solidFill>
              </a:rPr>
              <a:t>CHCl</a:t>
            </a:r>
            <a:r>
              <a:rPr lang="en-US" altLang="en-US" sz="2800" baseline="-25000">
                <a:solidFill>
                  <a:srgbClr val="FF0000"/>
                </a:solidFill>
              </a:rPr>
              <a:t>2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A50021"/>
                </a:solidFill>
              </a:rPr>
              <a:t> Letters with the number indicate an isomer. </a:t>
            </a:r>
          </a:p>
          <a:p>
            <a:pPr>
              <a:buFontTx/>
              <a:buNone/>
            </a:pPr>
            <a:r>
              <a:rPr lang="en-US" altLang="en-US" sz="5400" b="1" baseline="30000">
                <a:solidFill>
                  <a:srgbClr val="A50021"/>
                </a:solidFill>
              </a:rPr>
              <a:t>                  </a:t>
            </a:r>
          </a:p>
        </p:txBody>
      </p:sp>
      <p:sp>
        <p:nvSpPr>
          <p:cNvPr id="124938" name="Line 10">
            <a:extLst>
              <a:ext uri="{FF2B5EF4-FFF2-40B4-BE49-F238E27FC236}">
                <a16:creationId xmlns:a16="http://schemas.microsoft.com/office/drawing/2014/main" id="{E9FBDE0A-424E-E944-8208-A8BE366CAC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3657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4940" name="Line 12">
            <a:extLst>
              <a:ext uri="{FF2B5EF4-FFF2-40B4-BE49-F238E27FC236}">
                <a16:creationId xmlns:a16="http://schemas.microsoft.com/office/drawing/2014/main" id="{23F9791C-B8E5-0CEF-9CE3-D86A5AD90A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95950" y="3657600"/>
            <a:ext cx="1905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4941" name="Line 13">
            <a:extLst>
              <a:ext uri="{FF2B5EF4-FFF2-40B4-BE49-F238E27FC236}">
                <a16:creationId xmlns:a16="http://schemas.microsoft.com/office/drawing/2014/main" id="{ED7462B2-5BF8-4465-DCC2-E1165C926B8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43600" y="3581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4942" name="Text Box 14">
            <a:extLst>
              <a:ext uri="{FF2B5EF4-FFF2-40B4-BE49-F238E27FC236}">
                <a16:creationId xmlns:a16="http://schemas.microsoft.com/office/drawing/2014/main" id="{21BC81FC-1690-6065-5CE3-C3E582FF2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1413" y="3733800"/>
            <a:ext cx="3889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C</a:t>
            </a:r>
            <a:endParaRPr lang="en-US" altLang="en-US"/>
          </a:p>
        </p:txBody>
      </p:sp>
      <p:sp>
        <p:nvSpPr>
          <p:cNvPr id="124943" name="Text Box 15">
            <a:extLst>
              <a:ext uri="{FF2B5EF4-FFF2-40B4-BE49-F238E27FC236}">
                <a16:creationId xmlns:a16="http://schemas.microsoft.com/office/drawing/2014/main" id="{8D09A512-360F-36C9-9B1B-BFED9F8B2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6713" y="3835400"/>
            <a:ext cx="498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H</a:t>
            </a:r>
            <a:endParaRPr lang="en-US" altLang="en-US"/>
          </a:p>
        </p:txBody>
      </p:sp>
      <p:sp>
        <p:nvSpPr>
          <p:cNvPr id="124944" name="Text Box 16">
            <a:extLst>
              <a:ext uri="{FF2B5EF4-FFF2-40B4-BE49-F238E27FC236}">
                <a16:creationId xmlns:a16="http://schemas.microsoft.com/office/drawing/2014/main" id="{560F24AD-7546-0080-17EA-62831AC7B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810000"/>
            <a:ext cx="30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F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6BABEC7-823F-B7C4-E4A9-2E4A285C39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Isotope Distribution of the Earth</a:t>
            </a:r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81383A7-3A46-C801-45AF-6EE87BAB22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416925" cy="42672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Investigation of the History of the Earth primarily relied on isotope analysis</a:t>
            </a:r>
            <a:r>
              <a:rPr lang="en-US" altLang="en-US"/>
              <a:t>.</a:t>
            </a:r>
          </a:p>
          <a:p>
            <a:pPr>
              <a:buFontTx/>
              <a:buNone/>
            </a:pPr>
            <a:r>
              <a:rPr lang="en-US" altLang="en-US"/>
              <a:t>       Decay of  </a:t>
            </a:r>
            <a:r>
              <a:rPr lang="en-US" altLang="en-US" baseline="30000"/>
              <a:t>238</a:t>
            </a:r>
            <a:r>
              <a:rPr lang="en-US" altLang="en-US"/>
              <a:t>U          </a:t>
            </a:r>
            <a:r>
              <a:rPr lang="en-US" altLang="en-US" baseline="30000"/>
              <a:t>    206</a:t>
            </a:r>
            <a:r>
              <a:rPr lang="en-US" altLang="en-US"/>
              <a:t>Pb</a:t>
            </a:r>
          </a:p>
          <a:p>
            <a:pPr>
              <a:buFontTx/>
              <a:buNone/>
            </a:pPr>
            <a:r>
              <a:rPr lang="en-US" altLang="en-US"/>
              <a:t>       Decay of  </a:t>
            </a:r>
            <a:r>
              <a:rPr lang="en-US" altLang="en-US" baseline="30000"/>
              <a:t>235</a:t>
            </a:r>
            <a:r>
              <a:rPr lang="en-US" altLang="en-US"/>
              <a:t>U          </a:t>
            </a:r>
            <a:r>
              <a:rPr lang="en-US" altLang="en-US" baseline="30000"/>
              <a:t>    207</a:t>
            </a:r>
            <a:r>
              <a:rPr lang="en-US" altLang="en-US"/>
              <a:t>Pb</a:t>
            </a:r>
          </a:p>
          <a:p>
            <a:pPr>
              <a:buFontTx/>
              <a:buNone/>
            </a:pPr>
            <a:r>
              <a:rPr lang="en-US" altLang="en-US"/>
              <a:t>   And the rare gases  </a:t>
            </a:r>
            <a:r>
              <a:rPr lang="en-US" altLang="en-US">
                <a:solidFill>
                  <a:srgbClr val="6600FF"/>
                </a:solidFill>
              </a:rPr>
              <a:t>He</a:t>
            </a:r>
            <a:r>
              <a:rPr lang="en-US" altLang="en-US"/>
              <a:t>, </a:t>
            </a:r>
            <a:r>
              <a:rPr lang="en-US" altLang="en-US">
                <a:solidFill>
                  <a:srgbClr val="6600FF"/>
                </a:solidFill>
              </a:rPr>
              <a:t>Ar</a:t>
            </a:r>
            <a:r>
              <a:rPr lang="en-US" altLang="en-US"/>
              <a:t>, </a:t>
            </a:r>
            <a:r>
              <a:rPr lang="en-US" altLang="en-US">
                <a:solidFill>
                  <a:srgbClr val="6600FF"/>
                </a:solidFill>
              </a:rPr>
              <a:t>Xe</a:t>
            </a:r>
            <a:endParaRPr lang="en-US" altLang="en-US"/>
          </a:p>
          <a:p>
            <a:pPr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              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</a:t>
            </a:r>
            <a:r>
              <a:rPr lang="en-US" altLang="en-US">
                <a:solidFill>
                  <a:srgbClr val="A50021"/>
                </a:solidFill>
              </a:rPr>
              <a:t> 4.5 Billion years Old</a:t>
            </a:r>
            <a:endParaRPr lang="en-US" altLang="en-US"/>
          </a:p>
        </p:txBody>
      </p:sp>
      <p:sp>
        <p:nvSpPr>
          <p:cNvPr id="16388" name="AutoShape 4">
            <a:extLst>
              <a:ext uri="{FF2B5EF4-FFF2-40B4-BE49-F238E27FC236}">
                <a16:creationId xmlns:a16="http://schemas.microsoft.com/office/drawing/2014/main" id="{80C05B84-51C6-764B-FADC-D16C7F6D8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352800"/>
            <a:ext cx="660400" cy="152400"/>
          </a:xfrm>
          <a:prstGeom prst="rightArrow">
            <a:avLst>
              <a:gd name="adj1" fmla="val 50000"/>
              <a:gd name="adj2" fmla="val 108333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89" name="AutoShape 5">
            <a:extLst>
              <a:ext uri="{FF2B5EF4-FFF2-40B4-BE49-F238E27FC236}">
                <a16:creationId xmlns:a16="http://schemas.microsoft.com/office/drawing/2014/main" id="{F07CFF96-3B0F-D9E2-AA2B-F74BA0B64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886200"/>
            <a:ext cx="660400" cy="152400"/>
          </a:xfrm>
          <a:prstGeom prst="rightArrow">
            <a:avLst>
              <a:gd name="adj1" fmla="val 50000"/>
              <a:gd name="adj2" fmla="val 108333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90DAFDFA-E825-0E97-A1EA-758E45236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Chloromonoxide</a:t>
            </a:r>
            <a:endParaRPr lang="en-US" altLang="en-US"/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1FC74EAA-5B9B-6DD3-98A5-85F955E94D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763000" cy="43434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Evidence for the destruction has been linked to the catalytically active Chloro monoxide </a:t>
            </a:r>
            <a:r>
              <a:rPr lang="en-US" altLang="en-US">
                <a:solidFill>
                  <a:srgbClr val="FF0000"/>
                </a:solidFill>
              </a:rPr>
              <a:t>ClO</a:t>
            </a:r>
            <a:r>
              <a:rPr lang="en-US" altLang="en-US" sz="6000" b="1" baseline="30000">
                <a:solidFill>
                  <a:srgbClr val="FF0000"/>
                </a:solidFill>
              </a:rPr>
              <a:t>.</a:t>
            </a:r>
            <a:r>
              <a:rPr lang="en-US" altLang="en-US" sz="6000" b="1" baseline="30000"/>
              <a:t> </a:t>
            </a:r>
            <a:r>
              <a:rPr lang="en-US" altLang="en-US"/>
              <a:t>&amp;  Ozone profiles as one goes South. 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993300"/>
                </a:solidFill>
              </a:rPr>
              <a:t>  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993300"/>
                </a:solidFill>
              </a:rPr>
              <a:t> It is interesting to note how little Chloro monoxide effects the amounts of Ozone.</a:t>
            </a:r>
            <a:endParaRPr lang="en-US" altLang="en-US" sz="6000" b="1" baseline="30000">
              <a:solidFill>
                <a:srgbClr val="A50021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9724B7E4-F9F3-E926-87F7-C8459DA312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Relationship between ClO. &amp; O</a:t>
            </a:r>
            <a:r>
              <a:rPr lang="en-US" altLang="en-US" baseline="-25000">
                <a:solidFill>
                  <a:srgbClr val="A50021"/>
                </a:solidFill>
              </a:rPr>
              <a:t>3</a:t>
            </a:r>
            <a:endParaRPr lang="en-US" altLang="en-US" baseline="-25000"/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9846D139-1527-D8C5-392D-26D06CBE3C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05000"/>
            <a:ext cx="8416925" cy="47244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 b="1"/>
              <a:t>Ozone Layer</a:t>
            </a:r>
          </a:p>
        </p:txBody>
      </p:sp>
      <p:sp>
        <p:nvSpPr>
          <p:cNvPr id="122888" name="Rectangle 8">
            <a:extLst>
              <a:ext uri="{FF2B5EF4-FFF2-40B4-BE49-F238E27FC236}">
                <a16:creationId xmlns:a16="http://schemas.microsoft.com/office/drawing/2014/main" id="{EE41D92C-34F1-D0F4-44D9-AC50CE57D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743200"/>
            <a:ext cx="7178675" cy="3505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AU" altLang="en-US">
              <a:solidFill>
                <a:schemeClr val="accent2"/>
              </a:solidFill>
            </a:endParaRPr>
          </a:p>
        </p:txBody>
      </p:sp>
      <p:sp>
        <p:nvSpPr>
          <p:cNvPr id="122889" name="Freeform 9">
            <a:extLst>
              <a:ext uri="{FF2B5EF4-FFF2-40B4-BE49-F238E27FC236}">
                <a16:creationId xmlns:a16="http://schemas.microsoft.com/office/drawing/2014/main" id="{D1867371-B919-9BC2-D33D-C85F721B8B4E}"/>
              </a:ext>
            </a:extLst>
          </p:cNvPr>
          <p:cNvSpPr>
            <a:spLocks/>
          </p:cNvSpPr>
          <p:nvPr/>
        </p:nvSpPr>
        <p:spPr bwMode="auto">
          <a:xfrm>
            <a:off x="1436688" y="2879725"/>
            <a:ext cx="3184525" cy="1616075"/>
          </a:xfrm>
          <a:custGeom>
            <a:avLst/>
            <a:gdLst>
              <a:gd name="T0" fmla="*/ 0 w 1898"/>
              <a:gd name="T1" fmla="*/ 104 h 999"/>
              <a:gd name="T2" fmla="*/ 79 w 1898"/>
              <a:gd name="T3" fmla="*/ 104 h 999"/>
              <a:gd name="T4" fmla="*/ 88 w 1898"/>
              <a:gd name="T5" fmla="*/ 75 h 999"/>
              <a:gd name="T6" fmla="*/ 118 w 1898"/>
              <a:gd name="T7" fmla="*/ 55 h 999"/>
              <a:gd name="T8" fmla="*/ 157 w 1898"/>
              <a:gd name="T9" fmla="*/ 85 h 999"/>
              <a:gd name="T10" fmla="*/ 187 w 1898"/>
              <a:gd name="T11" fmla="*/ 75 h 999"/>
              <a:gd name="T12" fmla="*/ 197 w 1898"/>
              <a:gd name="T13" fmla="*/ 45 h 999"/>
              <a:gd name="T14" fmla="*/ 285 w 1898"/>
              <a:gd name="T15" fmla="*/ 75 h 999"/>
              <a:gd name="T16" fmla="*/ 305 w 1898"/>
              <a:gd name="T17" fmla="*/ 45 h 999"/>
              <a:gd name="T18" fmla="*/ 334 w 1898"/>
              <a:gd name="T19" fmla="*/ 104 h 999"/>
              <a:gd name="T20" fmla="*/ 344 w 1898"/>
              <a:gd name="T21" fmla="*/ 193 h 999"/>
              <a:gd name="T22" fmla="*/ 403 w 1898"/>
              <a:gd name="T23" fmla="*/ 173 h 999"/>
              <a:gd name="T24" fmla="*/ 462 w 1898"/>
              <a:gd name="T25" fmla="*/ 134 h 999"/>
              <a:gd name="T26" fmla="*/ 551 w 1898"/>
              <a:gd name="T27" fmla="*/ 173 h 999"/>
              <a:gd name="T28" fmla="*/ 639 w 1898"/>
              <a:gd name="T29" fmla="*/ 134 h 999"/>
              <a:gd name="T30" fmla="*/ 718 w 1898"/>
              <a:gd name="T31" fmla="*/ 35 h 999"/>
              <a:gd name="T32" fmla="*/ 747 w 1898"/>
              <a:gd name="T33" fmla="*/ 16 h 999"/>
              <a:gd name="T34" fmla="*/ 787 w 1898"/>
              <a:gd name="T35" fmla="*/ 25 h 999"/>
              <a:gd name="T36" fmla="*/ 816 w 1898"/>
              <a:gd name="T37" fmla="*/ 85 h 999"/>
              <a:gd name="T38" fmla="*/ 846 w 1898"/>
              <a:gd name="T39" fmla="*/ 94 h 999"/>
              <a:gd name="T40" fmla="*/ 993 w 1898"/>
              <a:gd name="T41" fmla="*/ 85 h 999"/>
              <a:gd name="T42" fmla="*/ 1003 w 1898"/>
              <a:gd name="T43" fmla="*/ 114 h 999"/>
              <a:gd name="T44" fmla="*/ 1170 w 1898"/>
              <a:gd name="T45" fmla="*/ 85 h 999"/>
              <a:gd name="T46" fmla="*/ 1249 w 1898"/>
              <a:gd name="T47" fmla="*/ 55 h 999"/>
              <a:gd name="T48" fmla="*/ 1239 w 1898"/>
              <a:gd name="T49" fmla="*/ 271 h 999"/>
              <a:gd name="T50" fmla="*/ 1279 w 1898"/>
              <a:gd name="T51" fmla="*/ 370 h 999"/>
              <a:gd name="T52" fmla="*/ 1347 w 1898"/>
              <a:gd name="T53" fmla="*/ 153 h 999"/>
              <a:gd name="T54" fmla="*/ 1377 w 1898"/>
              <a:gd name="T55" fmla="*/ 163 h 999"/>
              <a:gd name="T56" fmla="*/ 1338 w 1898"/>
              <a:gd name="T57" fmla="*/ 429 h 999"/>
              <a:gd name="T58" fmla="*/ 1416 w 1898"/>
              <a:gd name="T59" fmla="*/ 665 h 999"/>
              <a:gd name="T60" fmla="*/ 1456 w 1898"/>
              <a:gd name="T61" fmla="*/ 704 h 999"/>
              <a:gd name="T62" fmla="*/ 1495 w 1898"/>
              <a:gd name="T63" fmla="*/ 586 h 999"/>
              <a:gd name="T64" fmla="*/ 1515 w 1898"/>
              <a:gd name="T65" fmla="*/ 507 h 999"/>
              <a:gd name="T66" fmla="*/ 1475 w 1898"/>
              <a:gd name="T67" fmla="*/ 340 h 999"/>
              <a:gd name="T68" fmla="*/ 1485 w 1898"/>
              <a:gd name="T69" fmla="*/ 232 h 999"/>
              <a:gd name="T70" fmla="*/ 1505 w 1898"/>
              <a:gd name="T71" fmla="*/ 173 h 999"/>
              <a:gd name="T72" fmla="*/ 1564 w 1898"/>
              <a:gd name="T73" fmla="*/ 134 h 999"/>
              <a:gd name="T74" fmla="*/ 1613 w 1898"/>
              <a:gd name="T75" fmla="*/ 193 h 999"/>
              <a:gd name="T76" fmla="*/ 1652 w 1898"/>
              <a:gd name="T77" fmla="*/ 271 h 999"/>
              <a:gd name="T78" fmla="*/ 1662 w 1898"/>
              <a:gd name="T79" fmla="*/ 360 h 999"/>
              <a:gd name="T80" fmla="*/ 1642 w 1898"/>
              <a:gd name="T81" fmla="*/ 606 h 999"/>
              <a:gd name="T82" fmla="*/ 1721 w 1898"/>
              <a:gd name="T83" fmla="*/ 901 h 999"/>
              <a:gd name="T84" fmla="*/ 1770 w 1898"/>
              <a:gd name="T85" fmla="*/ 812 h 999"/>
              <a:gd name="T86" fmla="*/ 1839 w 1898"/>
              <a:gd name="T87" fmla="*/ 753 h 999"/>
              <a:gd name="T88" fmla="*/ 1878 w 1898"/>
              <a:gd name="T89" fmla="*/ 871 h 999"/>
              <a:gd name="T90" fmla="*/ 1898 w 1898"/>
              <a:gd name="T91" fmla="*/ 930 h 999"/>
              <a:gd name="T92" fmla="*/ 1888 w 1898"/>
              <a:gd name="T93" fmla="*/ 999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898" h="999">
                <a:moveTo>
                  <a:pt x="0" y="104"/>
                </a:moveTo>
                <a:cubicBezTo>
                  <a:pt x="29" y="114"/>
                  <a:pt x="46" y="125"/>
                  <a:pt x="79" y="104"/>
                </a:cubicBezTo>
                <a:cubicBezTo>
                  <a:pt x="87" y="98"/>
                  <a:pt x="82" y="83"/>
                  <a:pt x="88" y="75"/>
                </a:cubicBezTo>
                <a:cubicBezTo>
                  <a:pt x="95" y="66"/>
                  <a:pt x="108" y="62"/>
                  <a:pt x="118" y="55"/>
                </a:cubicBezTo>
                <a:cubicBezTo>
                  <a:pt x="152" y="156"/>
                  <a:pt x="121" y="114"/>
                  <a:pt x="157" y="85"/>
                </a:cubicBezTo>
                <a:cubicBezTo>
                  <a:pt x="165" y="78"/>
                  <a:pt x="177" y="78"/>
                  <a:pt x="187" y="75"/>
                </a:cubicBezTo>
                <a:cubicBezTo>
                  <a:pt x="190" y="65"/>
                  <a:pt x="191" y="53"/>
                  <a:pt x="197" y="45"/>
                </a:cubicBezTo>
                <a:cubicBezTo>
                  <a:pt x="232" y="0"/>
                  <a:pt x="252" y="52"/>
                  <a:pt x="285" y="75"/>
                </a:cubicBezTo>
                <a:cubicBezTo>
                  <a:pt x="292" y="65"/>
                  <a:pt x="293" y="45"/>
                  <a:pt x="305" y="45"/>
                </a:cubicBezTo>
                <a:cubicBezTo>
                  <a:pt x="319" y="45"/>
                  <a:pt x="331" y="96"/>
                  <a:pt x="334" y="104"/>
                </a:cubicBezTo>
                <a:cubicBezTo>
                  <a:pt x="337" y="134"/>
                  <a:pt x="323" y="172"/>
                  <a:pt x="344" y="193"/>
                </a:cubicBezTo>
                <a:cubicBezTo>
                  <a:pt x="359" y="208"/>
                  <a:pt x="386" y="184"/>
                  <a:pt x="403" y="173"/>
                </a:cubicBezTo>
                <a:cubicBezTo>
                  <a:pt x="423" y="160"/>
                  <a:pt x="462" y="134"/>
                  <a:pt x="462" y="134"/>
                </a:cubicBezTo>
                <a:cubicBezTo>
                  <a:pt x="494" y="145"/>
                  <a:pt x="519" y="162"/>
                  <a:pt x="551" y="173"/>
                </a:cubicBezTo>
                <a:cubicBezTo>
                  <a:pt x="621" y="149"/>
                  <a:pt x="593" y="164"/>
                  <a:pt x="639" y="134"/>
                </a:cubicBezTo>
                <a:cubicBezTo>
                  <a:pt x="666" y="53"/>
                  <a:pt x="642" y="86"/>
                  <a:pt x="718" y="35"/>
                </a:cubicBezTo>
                <a:cubicBezTo>
                  <a:pt x="728" y="29"/>
                  <a:pt x="747" y="16"/>
                  <a:pt x="747" y="16"/>
                </a:cubicBezTo>
                <a:cubicBezTo>
                  <a:pt x="760" y="19"/>
                  <a:pt x="776" y="17"/>
                  <a:pt x="787" y="25"/>
                </a:cubicBezTo>
                <a:cubicBezTo>
                  <a:pt x="839" y="59"/>
                  <a:pt x="778" y="48"/>
                  <a:pt x="816" y="85"/>
                </a:cubicBezTo>
                <a:cubicBezTo>
                  <a:pt x="823" y="92"/>
                  <a:pt x="836" y="91"/>
                  <a:pt x="846" y="94"/>
                </a:cubicBezTo>
                <a:cubicBezTo>
                  <a:pt x="933" y="66"/>
                  <a:pt x="884" y="73"/>
                  <a:pt x="993" y="85"/>
                </a:cubicBezTo>
                <a:cubicBezTo>
                  <a:pt x="996" y="95"/>
                  <a:pt x="993" y="112"/>
                  <a:pt x="1003" y="114"/>
                </a:cubicBezTo>
                <a:cubicBezTo>
                  <a:pt x="1053" y="123"/>
                  <a:pt x="1120" y="100"/>
                  <a:pt x="1170" y="85"/>
                </a:cubicBezTo>
                <a:cubicBezTo>
                  <a:pt x="1199" y="41"/>
                  <a:pt x="1200" y="22"/>
                  <a:pt x="1249" y="55"/>
                </a:cubicBezTo>
                <a:cubicBezTo>
                  <a:pt x="1246" y="127"/>
                  <a:pt x="1239" y="199"/>
                  <a:pt x="1239" y="271"/>
                </a:cubicBezTo>
                <a:cubicBezTo>
                  <a:pt x="1239" y="394"/>
                  <a:pt x="1218" y="390"/>
                  <a:pt x="1279" y="370"/>
                </a:cubicBezTo>
                <a:cubicBezTo>
                  <a:pt x="1320" y="305"/>
                  <a:pt x="1336" y="228"/>
                  <a:pt x="1347" y="153"/>
                </a:cubicBezTo>
                <a:cubicBezTo>
                  <a:pt x="1357" y="156"/>
                  <a:pt x="1375" y="153"/>
                  <a:pt x="1377" y="163"/>
                </a:cubicBezTo>
                <a:cubicBezTo>
                  <a:pt x="1389" y="247"/>
                  <a:pt x="1357" y="346"/>
                  <a:pt x="1338" y="429"/>
                </a:cubicBezTo>
                <a:cubicBezTo>
                  <a:pt x="1345" y="504"/>
                  <a:pt x="1347" y="618"/>
                  <a:pt x="1416" y="665"/>
                </a:cubicBezTo>
                <a:cubicBezTo>
                  <a:pt x="1416" y="666"/>
                  <a:pt x="1430" y="730"/>
                  <a:pt x="1456" y="704"/>
                </a:cubicBezTo>
                <a:cubicBezTo>
                  <a:pt x="1470" y="690"/>
                  <a:pt x="1487" y="611"/>
                  <a:pt x="1495" y="586"/>
                </a:cubicBezTo>
                <a:cubicBezTo>
                  <a:pt x="1504" y="560"/>
                  <a:pt x="1515" y="507"/>
                  <a:pt x="1515" y="507"/>
                </a:cubicBezTo>
                <a:cubicBezTo>
                  <a:pt x="1505" y="450"/>
                  <a:pt x="1493" y="395"/>
                  <a:pt x="1475" y="340"/>
                </a:cubicBezTo>
                <a:cubicBezTo>
                  <a:pt x="1478" y="304"/>
                  <a:pt x="1479" y="268"/>
                  <a:pt x="1485" y="232"/>
                </a:cubicBezTo>
                <a:cubicBezTo>
                  <a:pt x="1489" y="212"/>
                  <a:pt x="1488" y="184"/>
                  <a:pt x="1505" y="173"/>
                </a:cubicBezTo>
                <a:cubicBezTo>
                  <a:pt x="1525" y="160"/>
                  <a:pt x="1564" y="134"/>
                  <a:pt x="1564" y="134"/>
                </a:cubicBezTo>
                <a:cubicBezTo>
                  <a:pt x="1589" y="159"/>
                  <a:pt x="1596" y="163"/>
                  <a:pt x="1613" y="193"/>
                </a:cubicBezTo>
                <a:cubicBezTo>
                  <a:pt x="1627" y="219"/>
                  <a:pt x="1652" y="271"/>
                  <a:pt x="1652" y="271"/>
                </a:cubicBezTo>
                <a:cubicBezTo>
                  <a:pt x="1655" y="301"/>
                  <a:pt x="1663" y="330"/>
                  <a:pt x="1662" y="360"/>
                </a:cubicBezTo>
                <a:cubicBezTo>
                  <a:pt x="1660" y="442"/>
                  <a:pt x="1642" y="606"/>
                  <a:pt x="1642" y="606"/>
                </a:cubicBezTo>
                <a:cubicBezTo>
                  <a:pt x="1648" y="737"/>
                  <a:pt x="1596" y="858"/>
                  <a:pt x="1721" y="901"/>
                </a:cubicBezTo>
                <a:cubicBezTo>
                  <a:pt x="1766" y="833"/>
                  <a:pt x="1753" y="864"/>
                  <a:pt x="1770" y="812"/>
                </a:cubicBezTo>
                <a:cubicBezTo>
                  <a:pt x="1774" y="783"/>
                  <a:pt x="1765" y="689"/>
                  <a:pt x="1839" y="753"/>
                </a:cubicBezTo>
                <a:cubicBezTo>
                  <a:pt x="1854" y="766"/>
                  <a:pt x="1870" y="846"/>
                  <a:pt x="1878" y="871"/>
                </a:cubicBezTo>
                <a:cubicBezTo>
                  <a:pt x="1884" y="891"/>
                  <a:pt x="1898" y="930"/>
                  <a:pt x="1898" y="930"/>
                </a:cubicBezTo>
                <a:cubicBezTo>
                  <a:pt x="1887" y="986"/>
                  <a:pt x="1888" y="963"/>
                  <a:pt x="1888" y="999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891" name="Freeform 11">
            <a:extLst>
              <a:ext uri="{FF2B5EF4-FFF2-40B4-BE49-F238E27FC236}">
                <a16:creationId xmlns:a16="http://schemas.microsoft.com/office/drawing/2014/main" id="{4DCD8552-3DD2-513D-766A-048EB91DB0D3}"/>
              </a:ext>
            </a:extLst>
          </p:cNvPr>
          <p:cNvSpPr>
            <a:spLocks/>
          </p:cNvSpPr>
          <p:nvPr/>
        </p:nvSpPr>
        <p:spPr bwMode="auto">
          <a:xfrm>
            <a:off x="4598988" y="4184650"/>
            <a:ext cx="3144837" cy="1387475"/>
          </a:xfrm>
          <a:custGeom>
            <a:avLst/>
            <a:gdLst>
              <a:gd name="T0" fmla="*/ 0 w 1829"/>
              <a:gd name="T1" fmla="*/ 197 h 874"/>
              <a:gd name="T2" fmla="*/ 39 w 1829"/>
              <a:gd name="T3" fmla="*/ 207 h 874"/>
              <a:gd name="T4" fmla="*/ 69 w 1829"/>
              <a:gd name="T5" fmla="*/ 227 h 874"/>
              <a:gd name="T6" fmla="*/ 89 w 1829"/>
              <a:gd name="T7" fmla="*/ 167 h 874"/>
              <a:gd name="T8" fmla="*/ 98 w 1829"/>
              <a:gd name="T9" fmla="*/ 59 h 874"/>
              <a:gd name="T10" fmla="*/ 118 w 1829"/>
              <a:gd name="T11" fmla="*/ 0 h 874"/>
              <a:gd name="T12" fmla="*/ 138 w 1829"/>
              <a:gd name="T13" fmla="*/ 30 h 874"/>
              <a:gd name="T14" fmla="*/ 167 w 1829"/>
              <a:gd name="T15" fmla="*/ 10 h 874"/>
              <a:gd name="T16" fmla="*/ 187 w 1829"/>
              <a:gd name="T17" fmla="*/ 69 h 874"/>
              <a:gd name="T18" fmla="*/ 197 w 1829"/>
              <a:gd name="T19" fmla="*/ 99 h 874"/>
              <a:gd name="T20" fmla="*/ 256 w 1829"/>
              <a:gd name="T21" fmla="*/ 669 h 874"/>
              <a:gd name="T22" fmla="*/ 315 w 1829"/>
              <a:gd name="T23" fmla="*/ 748 h 874"/>
              <a:gd name="T24" fmla="*/ 443 w 1829"/>
              <a:gd name="T25" fmla="*/ 797 h 874"/>
              <a:gd name="T26" fmla="*/ 580 w 1829"/>
              <a:gd name="T27" fmla="*/ 817 h 874"/>
              <a:gd name="T28" fmla="*/ 767 w 1829"/>
              <a:gd name="T29" fmla="*/ 846 h 874"/>
              <a:gd name="T30" fmla="*/ 1013 w 1829"/>
              <a:gd name="T31" fmla="*/ 856 h 874"/>
              <a:gd name="T32" fmla="*/ 1092 w 1829"/>
              <a:gd name="T33" fmla="*/ 807 h 874"/>
              <a:gd name="T34" fmla="*/ 1220 w 1829"/>
              <a:gd name="T35" fmla="*/ 846 h 874"/>
              <a:gd name="T36" fmla="*/ 1357 w 1829"/>
              <a:gd name="T37" fmla="*/ 807 h 874"/>
              <a:gd name="T38" fmla="*/ 1416 w 1829"/>
              <a:gd name="T39" fmla="*/ 846 h 874"/>
              <a:gd name="T40" fmla="*/ 1475 w 1829"/>
              <a:gd name="T41" fmla="*/ 827 h 874"/>
              <a:gd name="T42" fmla="*/ 1554 w 1829"/>
              <a:gd name="T43" fmla="*/ 817 h 874"/>
              <a:gd name="T44" fmla="*/ 1613 w 1829"/>
              <a:gd name="T45" fmla="*/ 787 h 874"/>
              <a:gd name="T46" fmla="*/ 1633 w 1829"/>
              <a:gd name="T47" fmla="*/ 817 h 874"/>
              <a:gd name="T48" fmla="*/ 1731 w 1829"/>
              <a:gd name="T49" fmla="*/ 836 h 874"/>
              <a:gd name="T50" fmla="*/ 1829 w 1829"/>
              <a:gd name="T51" fmla="*/ 856 h 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829" h="874">
                <a:moveTo>
                  <a:pt x="0" y="197"/>
                </a:moveTo>
                <a:cubicBezTo>
                  <a:pt x="13" y="200"/>
                  <a:pt x="27" y="202"/>
                  <a:pt x="39" y="207"/>
                </a:cubicBezTo>
                <a:cubicBezTo>
                  <a:pt x="50" y="212"/>
                  <a:pt x="60" y="235"/>
                  <a:pt x="69" y="227"/>
                </a:cubicBezTo>
                <a:cubicBezTo>
                  <a:pt x="85" y="214"/>
                  <a:pt x="89" y="167"/>
                  <a:pt x="89" y="167"/>
                </a:cubicBezTo>
                <a:cubicBezTo>
                  <a:pt x="92" y="131"/>
                  <a:pt x="92" y="95"/>
                  <a:pt x="98" y="59"/>
                </a:cubicBezTo>
                <a:cubicBezTo>
                  <a:pt x="102" y="39"/>
                  <a:pt x="118" y="0"/>
                  <a:pt x="118" y="0"/>
                </a:cubicBezTo>
                <a:cubicBezTo>
                  <a:pt x="125" y="10"/>
                  <a:pt x="126" y="28"/>
                  <a:pt x="138" y="30"/>
                </a:cubicBezTo>
                <a:cubicBezTo>
                  <a:pt x="150" y="32"/>
                  <a:pt x="158" y="3"/>
                  <a:pt x="167" y="10"/>
                </a:cubicBezTo>
                <a:cubicBezTo>
                  <a:pt x="183" y="23"/>
                  <a:pt x="180" y="49"/>
                  <a:pt x="187" y="69"/>
                </a:cubicBezTo>
                <a:cubicBezTo>
                  <a:pt x="190" y="79"/>
                  <a:pt x="197" y="99"/>
                  <a:pt x="197" y="99"/>
                </a:cubicBezTo>
                <a:cubicBezTo>
                  <a:pt x="195" y="170"/>
                  <a:pt x="110" y="572"/>
                  <a:pt x="256" y="669"/>
                </a:cubicBezTo>
                <a:cubicBezTo>
                  <a:pt x="269" y="709"/>
                  <a:pt x="280" y="725"/>
                  <a:pt x="315" y="748"/>
                </a:cubicBezTo>
                <a:cubicBezTo>
                  <a:pt x="370" y="832"/>
                  <a:pt x="331" y="810"/>
                  <a:pt x="443" y="797"/>
                </a:cubicBezTo>
                <a:cubicBezTo>
                  <a:pt x="497" y="778"/>
                  <a:pt x="527" y="806"/>
                  <a:pt x="580" y="817"/>
                </a:cubicBezTo>
                <a:cubicBezTo>
                  <a:pt x="648" y="831"/>
                  <a:pt x="693" y="839"/>
                  <a:pt x="767" y="846"/>
                </a:cubicBezTo>
                <a:cubicBezTo>
                  <a:pt x="850" y="874"/>
                  <a:pt x="928" y="864"/>
                  <a:pt x="1013" y="856"/>
                </a:cubicBezTo>
                <a:cubicBezTo>
                  <a:pt x="1058" y="841"/>
                  <a:pt x="1047" y="822"/>
                  <a:pt x="1092" y="807"/>
                </a:cubicBezTo>
                <a:cubicBezTo>
                  <a:pt x="1136" y="838"/>
                  <a:pt x="1164" y="838"/>
                  <a:pt x="1220" y="846"/>
                </a:cubicBezTo>
                <a:cubicBezTo>
                  <a:pt x="1312" y="834"/>
                  <a:pt x="1288" y="831"/>
                  <a:pt x="1357" y="807"/>
                </a:cubicBezTo>
                <a:cubicBezTo>
                  <a:pt x="1377" y="820"/>
                  <a:pt x="1396" y="833"/>
                  <a:pt x="1416" y="846"/>
                </a:cubicBezTo>
                <a:cubicBezTo>
                  <a:pt x="1433" y="857"/>
                  <a:pt x="1455" y="830"/>
                  <a:pt x="1475" y="827"/>
                </a:cubicBezTo>
                <a:cubicBezTo>
                  <a:pt x="1501" y="824"/>
                  <a:pt x="1528" y="820"/>
                  <a:pt x="1554" y="817"/>
                </a:cubicBezTo>
                <a:cubicBezTo>
                  <a:pt x="1559" y="813"/>
                  <a:pt x="1601" y="782"/>
                  <a:pt x="1613" y="787"/>
                </a:cubicBezTo>
                <a:cubicBezTo>
                  <a:pt x="1624" y="792"/>
                  <a:pt x="1624" y="809"/>
                  <a:pt x="1633" y="817"/>
                </a:cubicBezTo>
                <a:cubicBezTo>
                  <a:pt x="1659" y="838"/>
                  <a:pt x="1698" y="831"/>
                  <a:pt x="1731" y="836"/>
                </a:cubicBezTo>
                <a:cubicBezTo>
                  <a:pt x="1764" y="841"/>
                  <a:pt x="1796" y="856"/>
                  <a:pt x="1829" y="856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892" name="Freeform 12">
            <a:extLst>
              <a:ext uri="{FF2B5EF4-FFF2-40B4-BE49-F238E27FC236}">
                <a16:creationId xmlns:a16="http://schemas.microsoft.com/office/drawing/2014/main" id="{918F80CE-B80B-008A-0EF6-6C2A82A755C8}"/>
              </a:ext>
            </a:extLst>
          </p:cNvPr>
          <p:cNvSpPr>
            <a:spLocks/>
          </p:cNvSpPr>
          <p:nvPr/>
        </p:nvSpPr>
        <p:spPr bwMode="auto">
          <a:xfrm>
            <a:off x="1403350" y="4495800"/>
            <a:ext cx="3178175" cy="1370013"/>
          </a:xfrm>
          <a:custGeom>
            <a:avLst/>
            <a:gdLst>
              <a:gd name="T0" fmla="*/ 0 w 1849"/>
              <a:gd name="T1" fmla="*/ 836 h 863"/>
              <a:gd name="T2" fmla="*/ 108 w 1849"/>
              <a:gd name="T3" fmla="*/ 836 h 863"/>
              <a:gd name="T4" fmla="*/ 197 w 1849"/>
              <a:gd name="T5" fmla="*/ 846 h 863"/>
              <a:gd name="T6" fmla="*/ 227 w 1849"/>
              <a:gd name="T7" fmla="*/ 817 h 863"/>
              <a:gd name="T8" fmla="*/ 256 w 1849"/>
              <a:gd name="T9" fmla="*/ 826 h 863"/>
              <a:gd name="T10" fmla="*/ 325 w 1849"/>
              <a:gd name="T11" fmla="*/ 807 h 863"/>
              <a:gd name="T12" fmla="*/ 374 w 1849"/>
              <a:gd name="T13" fmla="*/ 817 h 863"/>
              <a:gd name="T14" fmla="*/ 404 w 1849"/>
              <a:gd name="T15" fmla="*/ 826 h 863"/>
              <a:gd name="T16" fmla="*/ 433 w 1849"/>
              <a:gd name="T17" fmla="*/ 817 h 863"/>
              <a:gd name="T18" fmla="*/ 463 w 1849"/>
              <a:gd name="T19" fmla="*/ 797 h 863"/>
              <a:gd name="T20" fmla="*/ 551 w 1849"/>
              <a:gd name="T21" fmla="*/ 836 h 863"/>
              <a:gd name="T22" fmla="*/ 581 w 1849"/>
              <a:gd name="T23" fmla="*/ 817 h 863"/>
              <a:gd name="T24" fmla="*/ 600 w 1849"/>
              <a:gd name="T25" fmla="*/ 787 h 863"/>
              <a:gd name="T26" fmla="*/ 659 w 1849"/>
              <a:gd name="T27" fmla="*/ 826 h 863"/>
              <a:gd name="T28" fmla="*/ 689 w 1849"/>
              <a:gd name="T29" fmla="*/ 807 h 863"/>
              <a:gd name="T30" fmla="*/ 787 w 1849"/>
              <a:gd name="T31" fmla="*/ 836 h 863"/>
              <a:gd name="T32" fmla="*/ 846 w 1849"/>
              <a:gd name="T33" fmla="*/ 807 h 863"/>
              <a:gd name="T34" fmla="*/ 856 w 1849"/>
              <a:gd name="T35" fmla="*/ 836 h 863"/>
              <a:gd name="T36" fmla="*/ 944 w 1849"/>
              <a:gd name="T37" fmla="*/ 777 h 863"/>
              <a:gd name="T38" fmla="*/ 1013 w 1849"/>
              <a:gd name="T39" fmla="*/ 846 h 863"/>
              <a:gd name="T40" fmla="*/ 1092 w 1849"/>
              <a:gd name="T41" fmla="*/ 787 h 863"/>
              <a:gd name="T42" fmla="*/ 1151 w 1849"/>
              <a:gd name="T43" fmla="*/ 797 h 863"/>
              <a:gd name="T44" fmla="*/ 1200 w 1849"/>
              <a:gd name="T45" fmla="*/ 649 h 863"/>
              <a:gd name="T46" fmla="*/ 1230 w 1849"/>
              <a:gd name="T47" fmla="*/ 620 h 863"/>
              <a:gd name="T48" fmla="*/ 1240 w 1849"/>
              <a:gd name="T49" fmla="*/ 718 h 863"/>
              <a:gd name="T50" fmla="*/ 1269 w 1849"/>
              <a:gd name="T51" fmla="*/ 738 h 863"/>
              <a:gd name="T52" fmla="*/ 1289 w 1849"/>
              <a:gd name="T53" fmla="*/ 797 h 863"/>
              <a:gd name="T54" fmla="*/ 1367 w 1849"/>
              <a:gd name="T55" fmla="*/ 325 h 863"/>
              <a:gd name="T56" fmla="*/ 1387 w 1849"/>
              <a:gd name="T57" fmla="*/ 295 h 863"/>
              <a:gd name="T58" fmla="*/ 1397 w 1849"/>
              <a:gd name="T59" fmla="*/ 266 h 863"/>
              <a:gd name="T60" fmla="*/ 1426 w 1849"/>
              <a:gd name="T61" fmla="*/ 276 h 863"/>
              <a:gd name="T62" fmla="*/ 1446 w 1849"/>
              <a:gd name="T63" fmla="*/ 502 h 863"/>
              <a:gd name="T64" fmla="*/ 1466 w 1849"/>
              <a:gd name="T65" fmla="*/ 561 h 863"/>
              <a:gd name="T66" fmla="*/ 1544 w 1849"/>
              <a:gd name="T67" fmla="*/ 718 h 863"/>
              <a:gd name="T68" fmla="*/ 1554 w 1849"/>
              <a:gd name="T69" fmla="*/ 581 h 863"/>
              <a:gd name="T70" fmla="*/ 1564 w 1849"/>
              <a:gd name="T71" fmla="*/ 462 h 863"/>
              <a:gd name="T72" fmla="*/ 1584 w 1849"/>
              <a:gd name="T73" fmla="*/ 344 h 863"/>
              <a:gd name="T74" fmla="*/ 1594 w 1849"/>
              <a:gd name="T75" fmla="*/ 148 h 863"/>
              <a:gd name="T76" fmla="*/ 1623 w 1849"/>
              <a:gd name="T77" fmla="*/ 138 h 863"/>
              <a:gd name="T78" fmla="*/ 1643 w 1849"/>
              <a:gd name="T79" fmla="*/ 108 h 863"/>
              <a:gd name="T80" fmla="*/ 1672 w 1849"/>
              <a:gd name="T81" fmla="*/ 0 h 863"/>
              <a:gd name="T82" fmla="*/ 1731 w 1849"/>
              <a:gd name="T83" fmla="*/ 285 h 863"/>
              <a:gd name="T84" fmla="*/ 1761 w 1849"/>
              <a:gd name="T85" fmla="*/ 590 h 863"/>
              <a:gd name="T86" fmla="*/ 1800 w 1849"/>
              <a:gd name="T87" fmla="*/ 659 h 863"/>
              <a:gd name="T88" fmla="*/ 1830 w 1849"/>
              <a:gd name="T89" fmla="*/ 649 h 863"/>
              <a:gd name="T90" fmla="*/ 1839 w 1849"/>
              <a:gd name="T91" fmla="*/ 620 h 863"/>
              <a:gd name="T92" fmla="*/ 1820 w 1849"/>
              <a:gd name="T93" fmla="*/ 649 h 863"/>
              <a:gd name="T94" fmla="*/ 1780 w 1849"/>
              <a:gd name="T95" fmla="*/ 659 h 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849" h="863">
                <a:moveTo>
                  <a:pt x="0" y="836"/>
                </a:moveTo>
                <a:cubicBezTo>
                  <a:pt x="53" y="825"/>
                  <a:pt x="64" y="807"/>
                  <a:pt x="108" y="836"/>
                </a:cubicBezTo>
                <a:cubicBezTo>
                  <a:pt x="157" y="805"/>
                  <a:pt x="146" y="829"/>
                  <a:pt x="197" y="846"/>
                </a:cubicBezTo>
                <a:cubicBezTo>
                  <a:pt x="207" y="836"/>
                  <a:pt x="214" y="821"/>
                  <a:pt x="227" y="817"/>
                </a:cubicBezTo>
                <a:cubicBezTo>
                  <a:pt x="237" y="814"/>
                  <a:pt x="246" y="826"/>
                  <a:pt x="256" y="826"/>
                </a:cubicBezTo>
                <a:cubicBezTo>
                  <a:pt x="280" y="826"/>
                  <a:pt x="302" y="813"/>
                  <a:pt x="325" y="807"/>
                </a:cubicBezTo>
                <a:cubicBezTo>
                  <a:pt x="363" y="863"/>
                  <a:pt x="324" y="826"/>
                  <a:pt x="374" y="817"/>
                </a:cubicBezTo>
                <a:cubicBezTo>
                  <a:pt x="384" y="815"/>
                  <a:pt x="394" y="823"/>
                  <a:pt x="404" y="826"/>
                </a:cubicBezTo>
                <a:cubicBezTo>
                  <a:pt x="414" y="823"/>
                  <a:pt x="424" y="821"/>
                  <a:pt x="433" y="817"/>
                </a:cubicBezTo>
                <a:cubicBezTo>
                  <a:pt x="444" y="812"/>
                  <a:pt x="451" y="797"/>
                  <a:pt x="463" y="797"/>
                </a:cubicBezTo>
                <a:cubicBezTo>
                  <a:pt x="497" y="797"/>
                  <a:pt x="525" y="819"/>
                  <a:pt x="551" y="836"/>
                </a:cubicBezTo>
                <a:cubicBezTo>
                  <a:pt x="561" y="830"/>
                  <a:pt x="573" y="825"/>
                  <a:pt x="581" y="817"/>
                </a:cubicBezTo>
                <a:cubicBezTo>
                  <a:pt x="589" y="809"/>
                  <a:pt x="588" y="786"/>
                  <a:pt x="600" y="787"/>
                </a:cubicBezTo>
                <a:cubicBezTo>
                  <a:pt x="623" y="790"/>
                  <a:pt x="659" y="826"/>
                  <a:pt x="659" y="826"/>
                </a:cubicBezTo>
                <a:cubicBezTo>
                  <a:pt x="669" y="820"/>
                  <a:pt x="677" y="809"/>
                  <a:pt x="689" y="807"/>
                </a:cubicBezTo>
                <a:cubicBezTo>
                  <a:pt x="714" y="804"/>
                  <a:pt x="763" y="828"/>
                  <a:pt x="787" y="836"/>
                </a:cubicBezTo>
                <a:cubicBezTo>
                  <a:pt x="791" y="833"/>
                  <a:pt x="836" y="802"/>
                  <a:pt x="846" y="807"/>
                </a:cubicBezTo>
                <a:cubicBezTo>
                  <a:pt x="855" y="811"/>
                  <a:pt x="853" y="826"/>
                  <a:pt x="856" y="836"/>
                </a:cubicBezTo>
                <a:cubicBezTo>
                  <a:pt x="915" y="821"/>
                  <a:pt x="897" y="809"/>
                  <a:pt x="944" y="777"/>
                </a:cubicBezTo>
                <a:cubicBezTo>
                  <a:pt x="990" y="844"/>
                  <a:pt x="962" y="828"/>
                  <a:pt x="1013" y="846"/>
                </a:cubicBezTo>
                <a:cubicBezTo>
                  <a:pt x="1036" y="812"/>
                  <a:pt x="1053" y="800"/>
                  <a:pt x="1092" y="787"/>
                </a:cubicBezTo>
                <a:cubicBezTo>
                  <a:pt x="1109" y="837"/>
                  <a:pt x="1120" y="842"/>
                  <a:pt x="1151" y="797"/>
                </a:cubicBezTo>
                <a:cubicBezTo>
                  <a:pt x="1158" y="725"/>
                  <a:pt x="1145" y="687"/>
                  <a:pt x="1200" y="649"/>
                </a:cubicBezTo>
                <a:cubicBezTo>
                  <a:pt x="1223" y="580"/>
                  <a:pt x="1213" y="570"/>
                  <a:pt x="1230" y="620"/>
                </a:cubicBezTo>
                <a:cubicBezTo>
                  <a:pt x="1233" y="653"/>
                  <a:pt x="1230" y="687"/>
                  <a:pt x="1240" y="718"/>
                </a:cubicBezTo>
                <a:cubicBezTo>
                  <a:pt x="1244" y="729"/>
                  <a:pt x="1263" y="728"/>
                  <a:pt x="1269" y="738"/>
                </a:cubicBezTo>
                <a:cubicBezTo>
                  <a:pt x="1280" y="756"/>
                  <a:pt x="1289" y="797"/>
                  <a:pt x="1289" y="797"/>
                </a:cubicBezTo>
                <a:cubicBezTo>
                  <a:pt x="1435" y="697"/>
                  <a:pt x="1210" y="428"/>
                  <a:pt x="1367" y="325"/>
                </a:cubicBezTo>
                <a:cubicBezTo>
                  <a:pt x="1374" y="315"/>
                  <a:pt x="1382" y="306"/>
                  <a:pt x="1387" y="295"/>
                </a:cubicBezTo>
                <a:cubicBezTo>
                  <a:pt x="1392" y="286"/>
                  <a:pt x="1388" y="270"/>
                  <a:pt x="1397" y="266"/>
                </a:cubicBezTo>
                <a:cubicBezTo>
                  <a:pt x="1406" y="262"/>
                  <a:pt x="1416" y="273"/>
                  <a:pt x="1426" y="276"/>
                </a:cubicBezTo>
                <a:cubicBezTo>
                  <a:pt x="1415" y="356"/>
                  <a:pt x="1420" y="425"/>
                  <a:pt x="1446" y="502"/>
                </a:cubicBezTo>
                <a:cubicBezTo>
                  <a:pt x="1453" y="522"/>
                  <a:pt x="1466" y="561"/>
                  <a:pt x="1466" y="561"/>
                </a:cubicBezTo>
                <a:cubicBezTo>
                  <a:pt x="1474" y="686"/>
                  <a:pt x="1436" y="746"/>
                  <a:pt x="1544" y="718"/>
                </a:cubicBezTo>
                <a:cubicBezTo>
                  <a:pt x="1588" y="654"/>
                  <a:pt x="1554" y="717"/>
                  <a:pt x="1554" y="581"/>
                </a:cubicBezTo>
                <a:cubicBezTo>
                  <a:pt x="1554" y="541"/>
                  <a:pt x="1559" y="501"/>
                  <a:pt x="1564" y="462"/>
                </a:cubicBezTo>
                <a:cubicBezTo>
                  <a:pt x="1569" y="422"/>
                  <a:pt x="1584" y="344"/>
                  <a:pt x="1584" y="344"/>
                </a:cubicBezTo>
                <a:cubicBezTo>
                  <a:pt x="1587" y="279"/>
                  <a:pt x="1582" y="212"/>
                  <a:pt x="1594" y="148"/>
                </a:cubicBezTo>
                <a:cubicBezTo>
                  <a:pt x="1596" y="138"/>
                  <a:pt x="1615" y="144"/>
                  <a:pt x="1623" y="138"/>
                </a:cubicBezTo>
                <a:cubicBezTo>
                  <a:pt x="1632" y="130"/>
                  <a:pt x="1638" y="119"/>
                  <a:pt x="1643" y="108"/>
                </a:cubicBezTo>
                <a:cubicBezTo>
                  <a:pt x="1660" y="75"/>
                  <a:pt x="1660" y="35"/>
                  <a:pt x="1672" y="0"/>
                </a:cubicBezTo>
                <a:cubicBezTo>
                  <a:pt x="1702" y="90"/>
                  <a:pt x="1630" y="254"/>
                  <a:pt x="1731" y="285"/>
                </a:cubicBezTo>
                <a:cubicBezTo>
                  <a:pt x="1737" y="392"/>
                  <a:pt x="1747" y="486"/>
                  <a:pt x="1761" y="590"/>
                </a:cubicBezTo>
                <a:cubicBezTo>
                  <a:pt x="1770" y="658"/>
                  <a:pt x="1753" y="643"/>
                  <a:pt x="1800" y="659"/>
                </a:cubicBezTo>
                <a:cubicBezTo>
                  <a:pt x="1810" y="656"/>
                  <a:pt x="1823" y="656"/>
                  <a:pt x="1830" y="649"/>
                </a:cubicBezTo>
                <a:cubicBezTo>
                  <a:pt x="1837" y="642"/>
                  <a:pt x="1849" y="620"/>
                  <a:pt x="1839" y="620"/>
                </a:cubicBezTo>
                <a:cubicBezTo>
                  <a:pt x="1827" y="620"/>
                  <a:pt x="1829" y="642"/>
                  <a:pt x="1820" y="649"/>
                </a:cubicBezTo>
                <a:cubicBezTo>
                  <a:pt x="1806" y="660"/>
                  <a:pt x="1794" y="659"/>
                  <a:pt x="1780" y="659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893" name="Freeform 13">
            <a:extLst>
              <a:ext uri="{FF2B5EF4-FFF2-40B4-BE49-F238E27FC236}">
                <a16:creationId xmlns:a16="http://schemas.microsoft.com/office/drawing/2014/main" id="{C2CEF323-CE32-CB90-C4BA-F42A3B4CBA3D}"/>
              </a:ext>
            </a:extLst>
          </p:cNvPr>
          <p:cNvSpPr>
            <a:spLocks/>
          </p:cNvSpPr>
          <p:nvPr/>
        </p:nvSpPr>
        <p:spPr bwMode="auto">
          <a:xfrm>
            <a:off x="4560888" y="3427413"/>
            <a:ext cx="3233737" cy="2070100"/>
          </a:xfrm>
          <a:custGeom>
            <a:avLst/>
            <a:gdLst>
              <a:gd name="T0" fmla="*/ 2 w 1881"/>
              <a:gd name="T1" fmla="*/ 1304 h 1304"/>
              <a:gd name="T2" fmla="*/ 12 w 1881"/>
              <a:gd name="T3" fmla="*/ 1146 h 1304"/>
              <a:gd name="T4" fmla="*/ 52 w 1881"/>
              <a:gd name="T5" fmla="*/ 1087 h 1304"/>
              <a:gd name="T6" fmla="*/ 61 w 1881"/>
              <a:gd name="T7" fmla="*/ 900 h 1304"/>
              <a:gd name="T8" fmla="*/ 101 w 1881"/>
              <a:gd name="T9" fmla="*/ 989 h 1304"/>
              <a:gd name="T10" fmla="*/ 170 w 1881"/>
              <a:gd name="T11" fmla="*/ 1018 h 1304"/>
              <a:gd name="T12" fmla="*/ 199 w 1881"/>
              <a:gd name="T13" fmla="*/ 851 h 1304"/>
              <a:gd name="T14" fmla="*/ 248 w 1881"/>
              <a:gd name="T15" fmla="*/ 684 h 1304"/>
              <a:gd name="T16" fmla="*/ 297 w 1881"/>
              <a:gd name="T17" fmla="*/ 438 h 1304"/>
              <a:gd name="T18" fmla="*/ 297 w 1881"/>
              <a:gd name="T19" fmla="*/ 241 h 1304"/>
              <a:gd name="T20" fmla="*/ 337 w 1881"/>
              <a:gd name="T21" fmla="*/ 153 h 1304"/>
              <a:gd name="T22" fmla="*/ 386 w 1881"/>
              <a:gd name="T23" fmla="*/ 44 h 1304"/>
              <a:gd name="T24" fmla="*/ 494 w 1881"/>
              <a:gd name="T25" fmla="*/ 5 h 1304"/>
              <a:gd name="T26" fmla="*/ 602 w 1881"/>
              <a:gd name="T27" fmla="*/ 44 h 1304"/>
              <a:gd name="T28" fmla="*/ 711 w 1881"/>
              <a:gd name="T29" fmla="*/ 15 h 1304"/>
              <a:gd name="T30" fmla="*/ 740 w 1881"/>
              <a:gd name="T31" fmla="*/ 5 h 1304"/>
              <a:gd name="T32" fmla="*/ 848 w 1881"/>
              <a:gd name="T33" fmla="*/ 15 h 1304"/>
              <a:gd name="T34" fmla="*/ 888 w 1881"/>
              <a:gd name="T35" fmla="*/ 74 h 1304"/>
              <a:gd name="T36" fmla="*/ 907 w 1881"/>
              <a:gd name="T37" fmla="*/ 133 h 1304"/>
              <a:gd name="T38" fmla="*/ 917 w 1881"/>
              <a:gd name="T39" fmla="*/ 162 h 1304"/>
              <a:gd name="T40" fmla="*/ 1133 w 1881"/>
              <a:gd name="T41" fmla="*/ 153 h 1304"/>
              <a:gd name="T42" fmla="*/ 1310 w 1881"/>
              <a:gd name="T43" fmla="*/ 172 h 1304"/>
              <a:gd name="T44" fmla="*/ 1399 w 1881"/>
              <a:gd name="T45" fmla="*/ 133 h 1304"/>
              <a:gd name="T46" fmla="*/ 1537 w 1881"/>
              <a:gd name="T47" fmla="*/ 133 h 1304"/>
              <a:gd name="T48" fmla="*/ 1645 w 1881"/>
              <a:gd name="T49" fmla="*/ 143 h 1304"/>
              <a:gd name="T50" fmla="*/ 1783 w 1881"/>
              <a:gd name="T51" fmla="*/ 172 h 1304"/>
              <a:gd name="T52" fmla="*/ 1881 w 1881"/>
              <a:gd name="T53" fmla="*/ 172 h 1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881" h="1304">
                <a:moveTo>
                  <a:pt x="2" y="1304"/>
                </a:moveTo>
                <a:cubicBezTo>
                  <a:pt x="5" y="1251"/>
                  <a:pt x="0" y="1197"/>
                  <a:pt x="12" y="1146"/>
                </a:cubicBezTo>
                <a:cubicBezTo>
                  <a:pt x="17" y="1123"/>
                  <a:pt x="52" y="1087"/>
                  <a:pt x="52" y="1087"/>
                </a:cubicBezTo>
                <a:cubicBezTo>
                  <a:pt x="40" y="1017"/>
                  <a:pt x="19" y="966"/>
                  <a:pt x="61" y="900"/>
                </a:cubicBezTo>
                <a:cubicBezTo>
                  <a:pt x="127" y="922"/>
                  <a:pt x="62" y="890"/>
                  <a:pt x="101" y="989"/>
                </a:cubicBezTo>
                <a:cubicBezTo>
                  <a:pt x="108" y="1007"/>
                  <a:pt x="158" y="1015"/>
                  <a:pt x="170" y="1018"/>
                </a:cubicBezTo>
                <a:cubicBezTo>
                  <a:pt x="216" y="948"/>
                  <a:pt x="181" y="1012"/>
                  <a:pt x="199" y="851"/>
                </a:cubicBezTo>
                <a:cubicBezTo>
                  <a:pt x="205" y="796"/>
                  <a:pt x="234" y="738"/>
                  <a:pt x="248" y="684"/>
                </a:cubicBezTo>
                <a:cubicBezTo>
                  <a:pt x="269" y="603"/>
                  <a:pt x="284" y="520"/>
                  <a:pt x="297" y="438"/>
                </a:cubicBezTo>
                <a:cubicBezTo>
                  <a:pt x="289" y="337"/>
                  <a:pt x="282" y="335"/>
                  <a:pt x="297" y="241"/>
                </a:cubicBezTo>
                <a:cubicBezTo>
                  <a:pt x="302" y="208"/>
                  <a:pt x="328" y="185"/>
                  <a:pt x="337" y="153"/>
                </a:cubicBezTo>
                <a:cubicBezTo>
                  <a:pt x="351" y="105"/>
                  <a:pt x="342" y="73"/>
                  <a:pt x="386" y="44"/>
                </a:cubicBezTo>
                <a:cubicBezTo>
                  <a:pt x="461" y="69"/>
                  <a:pt x="434" y="26"/>
                  <a:pt x="494" y="5"/>
                </a:cubicBezTo>
                <a:cubicBezTo>
                  <a:pt x="537" y="14"/>
                  <a:pt x="561" y="31"/>
                  <a:pt x="602" y="44"/>
                </a:cubicBezTo>
                <a:cubicBezTo>
                  <a:pt x="672" y="31"/>
                  <a:pt x="637" y="40"/>
                  <a:pt x="711" y="15"/>
                </a:cubicBezTo>
                <a:cubicBezTo>
                  <a:pt x="721" y="12"/>
                  <a:pt x="740" y="5"/>
                  <a:pt x="740" y="5"/>
                </a:cubicBezTo>
                <a:cubicBezTo>
                  <a:pt x="776" y="8"/>
                  <a:pt x="815" y="0"/>
                  <a:pt x="848" y="15"/>
                </a:cubicBezTo>
                <a:cubicBezTo>
                  <a:pt x="870" y="25"/>
                  <a:pt x="888" y="74"/>
                  <a:pt x="888" y="74"/>
                </a:cubicBezTo>
                <a:cubicBezTo>
                  <a:pt x="894" y="94"/>
                  <a:pt x="901" y="113"/>
                  <a:pt x="907" y="133"/>
                </a:cubicBezTo>
                <a:cubicBezTo>
                  <a:pt x="910" y="143"/>
                  <a:pt x="917" y="162"/>
                  <a:pt x="917" y="162"/>
                </a:cubicBezTo>
                <a:cubicBezTo>
                  <a:pt x="1013" y="152"/>
                  <a:pt x="1035" y="143"/>
                  <a:pt x="1133" y="153"/>
                </a:cubicBezTo>
                <a:cubicBezTo>
                  <a:pt x="1201" y="196"/>
                  <a:pt x="1211" y="180"/>
                  <a:pt x="1310" y="172"/>
                </a:cubicBezTo>
                <a:cubicBezTo>
                  <a:pt x="1342" y="161"/>
                  <a:pt x="1367" y="144"/>
                  <a:pt x="1399" y="133"/>
                </a:cubicBezTo>
                <a:cubicBezTo>
                  <a:pt x="1473" y="158"/>
                  <a:pt x="1386" y="133"/>
                  <a:pt x="1537" y="133"/>
                </a:cubicBezTo>
                <a:cubicBezTo>
                  <a:pt x="1573" y="133"/>
                  <a:pt x="1609" y="140"/>
                  <a:pt x="1645" y="143"/>
                </a:cubicBezTo>
                <a:cubicBezTo>
                  <a:pt x="1686" y="202"/>
                  <a:pt x="1706" y="176"/>
                  <a:pt x="1783" y="172"/>
                </a:cubicBezTo>
                <a:cubicBezTo>
                  <a:pt x="1816" y="170"/>
                  <a:pt x="1848" y="172"/>
                  <a:pt x="1881" y="1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895" name="Text Box 15">
            <a:extLst>
              <a:ext uri="{FF2B5EF4-FFF2-40B4-BE49-F238E27FC236}">
                <a16:creationId xmlns:a16="http://schemas.microsoft.com/office/drawing/2014/main" id="{AD86A5A7-D370-B40F-AF19-158F00789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0" y="30480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Ozone (O</a:t>
            </a:r>
            <a:r>
              <a:rPr lang="en-US" altLang="en-US" baseline="-25000">
                <a:solidFill>
                  <a:schemeClr val="accent2"/>
                </a:solidFill>
              </a:rPr>
              <a:t>3</a:t>
            </a:r>
            <a:r>
              <a:rPr lang="en-US" altLang="en-US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122896" name="Text Box 16">
            <a:extLst>
              <a:ext uri="{FF2B5EF4-FFF2-40B4-BE49-F238E27FC236}">
                <a16:creationId xmlns:a16="http://schemas.microsoft.com/office/drawing/2014/main" id="{B8B24735-B501-0204-F22B-8944CD2F2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613" y="5715000"/>
            <a:ext cx="32131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Chlorine monoxide ClO</a:t>
            </a:r>
            <a:r>
              <a:rPr lang="en-US" altLang="en-US" sz="4000" b="1" baseline="30000"/>
              <a:t>.</a:t>
            </a:r>
            <a:endParaRPr lang="en-US" altLang="en-US"/>
          </a:p>
        </p:txBody>
      </p:sp>
      <p:sp>
        <p:nvSpPr>
          <p:cNvPr id="122897" name="Text Box 17">
            <a:extLst>
              <a:ext uri="{FF2B5EF4-FFF2-40B4-BE49-F238E27FC236}">
                <a16:creationId xmlns:a16="http://schemas.microsoft.com/office/drawing/2014/main" id="{C02583B0-9E51-26E9-8387-8FA1B459D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2362200"/>
            <a:ext cx="241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Chlorine monoxide ,ppb</a:t>
            </a:r>
          </a:p>
        </p:txBody>
      </p:sp>
      <p:sp>
        <p:nvSpPr>
          <p:cNvPr id="122898" name="Text Box 18">
            <a:extLst>
              <a:ext uri="{FF2B5EF4-FFF2-40B4-BE49-F238E27FC236}">
                <a16:creationId xmlns:a16="http://schemas.microsoft.com/office/drawing/2014/main" id="{3F9D1F54-CAE4-AA60-1EA6-4A170F203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5550" y="2247900"/>
            <a:ext cx="130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chemeClr val="accent2"/>
                </a:solidFill>
              </a:rPr>
              <a:t>Ozone, ppm</a:t>
            </a:r>
            <a:endParaRPr lang="en-US" altLang="en-US"/>
          </a:p>
        </p:txBody>
      </p:sp>
      <p:sp>
        <p:nvSpPr>
          <p:cNvPr id="122899" name="Text Box 19">
            <a:extLst>
              <a:ext uri="{FF2B5EF4-FFF2-40B4-BE49-F238E27FC236}">
                <a16:creationId xmlns:a16="http://schemas.microsoft.com/office/drawing/2014/main" id="{80145684-7C0E-CC6F-DD7B-88771C079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3048000"/>
            <a:ext cx="50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1.0</a:t>
            </a:r>
            <a:endParaRPr lang="en-US" altLang="en-US"/>
          </a:p>
        </p:txBody>
      </p:sp>
      <p:sp>
        <p:nvSpPr>
          <p:cNvPr id="122900" name="Line 20">
            <a:extLst>
              <a:ext uri="{FF2B5EF4-FFF2-40B4-BE49-F238E27FC236}">
                <a16:creationId xmlns:a16="http://schemas.microsoft.com/office/drawing/2014/main" id="{EA0A18B0-54F8-3091-BBE4-154F41F144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3276600"/>
            <a:ext cx="82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01" name="Text Box 21">
            <a:extLst>
              <a:ext uri="{FF2B5EF4-FFF2-40B4-BE49-F238E27FC236}">
                <a16:creationId xmlns:a16="http://schemas.microsoft.com/office/drawing/2014/main" id="{25E5A9EE-F4A1-7211-B090-308BB9978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150" y="60198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0</a:t>
            </a:r>
            <a:endParaRPr lang="en-US" altLang="en-US"/>
          </a:p>
        </p:txBody>
      </p:sp>
      <p:sp>
        <p:nvSpPr>
          <p:cNvPr id="122902" name="Text Box 22">
            <a:extLst>
              <a:ext uri="{FF2B5EF4-FFF2-40B4-BE49-F238E27FC236}">
                <a16:creationId xmlns:a16="http://schemas.microsoft.com/office/drawing/2014/main" id="{25E227D5-131A-723D-EDC0-AE6868287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2025" y="2819400"/>
            <a:ext cx="509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2.5</a:t>
            </a:r>
            <a:endParaRPr lang="en-US" altLang="en-US"/>
          </a:p>
        </p:txBody>
      </p:sp>
      <p:sp>
        <p:nvSpPr>
          <p:cNvPr id="122903" name="Line 23">
            <a:extLst>
              <a:ext uri="{FF2B5EF4-FFF2-40B4-BE49-F238E27FC236}">
                <a16:creationId xmlns:a16="http://schemas.microsoft.com/office/drawing/2014/main" id="{F6C86201-C280-3EC3-45F3-C9640CBA3A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99475" y="2971800"/>
            <a:ext cx="82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04" name="Text Box 24">
            <a:extLst>
              <a:ext uri="{FF2B5EF4-FFF2-40B4-BE49-F238E27FC236}">
                <a16:creationId xmlns:a16="http://schemas.microsoft.com/office/drawing/2014/main" id="{B23FDCB9-E572-A5FB-D0BC-8CD37FCFF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7113" y="5753100"/>
            <a:ext cx="509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0.5</a:t>
            </a:r>
          </a:p>
        </p:txBody>
      </p:sp>
      <p:sp>
        <p:nvSpPr>
          <p:cNvPr id="122905" name="Line 25">
            <a:extLst>
              <a:ext uri="{FF2B5EF4-FFF2-40B4-BE49-F238E27FC236}">
                <a16:creationId xmlns:a16="http://schemas.microsoft.com/office/drawing/2014/main" id="{059FAFB7-DF4C-9056-71F7-FF4515574C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99475" y="5943600"/>
            <a:ext cx="82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06" name="Text Box 26">
            <a:extLst>
              <a:ext uri="{FF2B5EF4-FFF2-40B4-BE49-F238E27FC236}">
                <a16:creationId xmlns:a16="http://schemas.microsoft.com/office/drawing/2014/main" id="{2AF3814F-8ACD-B3E7-CB25-FFC48125D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3363" y="6172200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Latitude</a:t>
            </a:r>
          </a:p>
        </p:txBody>
      </p:sp>
      <p:sp>
        <p:nvSpPr>
          <p:cNvPr id="122908" name="Text Box 28">
            <a:extLst>
              <a:ext uri="{FF2B5EF4-FFF2-40B4-BE49-F238E27FC236}">
                <a16:creationId xmlns:a16="http://schemas.microsoft.com/office/drawing/2014/main" id="{8A247788-7B13-C198-EAEF-3F3FEC49F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0" y="6172200"/>
            <a:ext cx="823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63</a:t>
            </a:r>
            <a:r>
              <a:rPr lang="en-US" altLang="en-US" baseline="30000"/>
              <a:t>o</a:t>
            </a:r>
            <a:r>
              <a:rPr lang="en-US" altLang="en-US"/>
              <a:t>S</a:t>
            </a:r>
          </a:p>
        </p:txBody>
      </p:sp>
      <p:sp>
        <p:nvSpPr>
          <p:cNvPr id="122910" name="Text Box 30">
            <a:extLst>
              <a:ext uri="{FF2B5EF4-FFF2-40B4-BE49-F238E27FC236}">
                <a16:creationId xmlns:a16="http://schemas.microsoft.com/office/drawing/2014/main" id="{6D2C4AC7-B6B8-7393-03A6-0E12DA4D1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6172200"/>
            <a:ext cx="823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73</a:t>
            </a:r>
            <a:r>
              <a:rPr lang="en-US" altLang="en-US" baseline="30000"/>
              <a:t>o</a:t>
            </a:r>
            <a:r>
              <a:rPr lang="en-US" altLang="en-US"/>
              <a:t>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71DCDC79-45E7-D5E3-F5BA-D31C41232D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Thickness of Ozone Layer</a:t>
            </a:r>
            <a:endParaRPr lang="en-US" altLang="en-US"/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15C78611-2ED0-262E-47A8-34C8EB02A2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752600"/>
            <a:ext cx="8416925" cy="4876800"/>
          </a:xfrm>
          <a:solidFill>
            <a:schemeClr val="accent1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The thickness of the Ozone Layer is expressed in </a:t>
            </a:r>
            <a:r>
              <a:rPr lang="en-US" altLang="en-US">
                <a:solidFill>
                  <a:srgbClr val="993300"/>
                </a:solidFill>
              </a:rPr>
              <a:t>Dobson units (DU)</a:t>
            </a:r>
            <a:r>
              <a:rPr lang="en-US" altLang="en-US"/>
              <a:t> and is equivalent to 0.001 mm thickness of pure O</a:t>
            </a:r>
            <a:r>
              <a:rPr lang="en-US" altLang="en-US" baseline="-25000"/>
              <a:t>3</a:t>
            </a:r>
            <a:r>
              <a:rPr lang="en-US" altLang="en-US"/>
              <a:t> at the density it would possess at ground level (1 atm)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</a:t>
            </a:r>
            <a:r>
              <a:rPr lang="en-US" altLang="en-US">
                <a:solidFill>
                  <a:schemeClr val="accent2"/>
                </a:solidFill>
              </a:rPr>
              <a:t>Equator</a:t>
            </a:r>
            <a:r>
              <a:rPr lang="en-US" altLang="en-US">
                <a:solidFill>
                  <a:srgbClr val="A50021"/>
                </a:solidFill>
              </a:rPr>
              <a:t>                    = 250 DU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</a:t>
            </a:r>
            <a:r>
              <a:rPr lang="en-US" altLang="en-US">
                <a:solidFill>
                  <a:schemeClr val="accent2"/>
                </a:solidFill>
              </a:rPr>
              <a:t>Temperate Latitudes</a:t>
            </a:r>
            <a:r>
              <a:rPr lang="en-US" altLang="en-US">
                <a:solidFill>
                  <a:srgbClr val="A50021"/>
                </a:solidFill>
              </a:rPr>
              <a:t> = 350 DU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</a:t>
            </a:r>
            <a:r>
              <a:rPr lang="en-US" altLang="en-US">
                <a:solidFill>
                  <a:schemeClr val="accent2"/>
                </a:solidFill>
              </a:rPr>
              <a:t>Subpolar regions</a:t>
            </a:r>
            <a:r>
              <a:rPr lang="en-US" altLang="en-US">
                <a:solidFill>
                  <a:srgbClr val="A50021"/>
                </a:solidFill>
              </a:rPr>
              <a:t>       = 450DU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6C5AAF23-9A28-2BF8-6CF1-317D55F6D0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Other Ozone Depleters</a:t>
            </a:r>
            <a:endParaRPr lang="en-US" altLang="en-US"/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C4B2D7D9-202D-C963-0CF6-99FDA9199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6482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But has the reduction and removal of CFC’s  solved the problem of the Ozone Hole ?</a:t>
            </a:r>
          </a:p>
          <a:p>
            <a:pPr>
              <a:buFontTx/>
              <a:buNone/>
            </a:pPr>
            <a:r>
              <a:rPr lang="en-US" altLang="en-US"/>
              <a:t>Or could there be other causes that are producing the  Ozone Hole. ?</a:t>
            </a:r>
          </a:p>
          <a:p>
            <a:pPr>
              <a:buFontTx/>
              <a:buNone/>
            </a:pPr>
            <a:endParaRPr lang="en-US" altLang="en-US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Could our pollution arising from  NO</a:t>
            </a:r>
            <a:r>
              <a:rPr lang="en-US" altLang="en-US" baseline="-25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</a:rPr>
              <a:t> and CO</a:t>
            </a:r>
            <a:r>
              <a:rPr lang="en-US" altLang="en-US" baseline="-25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</a:rPr>
              <a:t> contributing factors ?</a:t>
            </a:r>
            <a:endParaRPr lang="en-US" altLang="en-US" sz="6000" baseline="30000">
              <a:solidFill>
                <a:srgbClr val="A50021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1B3CF071-1537-6CB9-3CC6-7F278D47C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Interactive Catalytic Forms</a:t>
            </a:r>
            <a:endParaRPr lang="en-US" altLang="en-US"/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B6DA6F7C-D5DA-A795-50FE-9F88B30A58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702675" cy="48768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Destruction:</a:t>
            </a:r>
            <a:r>
              <a:rPr lang="en-US" altLang="en-US">
                <a:solidFill>
                  <a:srgbClr val="A50021"/>
                </a:solidFill>
              </a:rPr>
              <a:t> Halide Radicals destroy Ozone.</a:t>
            </a:r>
          </a:p>
          <a:p>
            <a:pPr>
              <a:buFontTx/>
              <a:buNone/>
            </a:pPr>
            <a:r>
              <a:rPr lang="en-US" altLang="en-US" baseline="-25000">
                <a:solidFill>
                  <a:srgbClr val="A50021"/>
                </a:solidFill>
              </a:rPr>
              <a:t>  </a:t>
            </a:r>
            <a:r>
              <a:rPr lang="en-US" altLang="en-US"/>
              <a:t>The majority</a:t>
            </a:r>
            <a:r>
              <a:rPr lang="en-US" altLang="en-US" baseline="-25000"/>
              <a:t>   </a:t>
            </a:r>
            <a:r>
              <a:rPr lang="en-US" altLang="en-US"/>
              <a:t>of Chlorine does not exit as </a:t>
            </a:r>
            <a:r>
              <a:rPr lang="en-US" altLang="en-US">
                <a:solidFill>
                  <a:srgbClr val="FF0000"/>
                </a:solidFill>
              </a:rPr>
              <a:t>Cl</a:t>
            </a:r>
            <a:r>
              <a:rPr lang="en-US" altLang="en-US" sz="6000" b="1" baseline="30000">
                <a:solidFill>
                  <a:srgbClr val="FF0000"/>
                </a:solidFill>
              </a:rPr>
              <a:t>.</a:t>
            </a:r>
            <a:r>
              <a:rPr lang="en-US" altLang="en-US"/>
              <a:t> or </a:t>
            </a:r>
            <a:r>
              <a:rPr lang="en-US" altLang="en-US">
                <a:solidFill>
                  <a:srgbClr val="FF0000"/>
                </a:solidFill>
              </a:rPr>
              <a:t>ClO</a:t>
            </a:r>
            <a:r>
              <a:rPr lang="en-US" altLang="en-US" sz="6000" b="1" baseline="30000">
                <a:solidFill>
                  <a:srgbClr val="FF0000"/>
                </a:solidFill>
              </a:rPr>
              <a:t>.</a:t>
            </a:r>
            <a:r>
              <a:rPr lang="en-US" altLang="en-US" b="1"/>
              <a:t>.</a:t>
            </a:r>
            <a:r>
              <a:rPr lang="en-US" altLang="en-US"/>
              <a:t> The two major nonradical inactive as catalysts  species in the Stratosphere are: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      </a:t>
            </a:r>
            <a:r>
              <a:rPr lang="en-US" altLang="en-US">
                <a:solidFill>
                  <a:srgbClr val="6600FF"/>
                </a:solidFill>
              </a:rPr>
              <a:t>HCl     </a:t>
            </a:r>
            <a:r>
              <a:rPr lang="en-US" altLang="en-US">
                <a:solidFill>
                  <a:srgbClr val="A50021"/>
                </a:solidFill>
              </a:rPr>
              <a:t>     Hydrogen chloride 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      </a:t>
            </a:r>
            <a:r>
              <a:rPr lang="en-US" altLang="en-US">
                <a:solidFill>
                  <a:srgbClr val="6600FF"/>
                </a:solidFill>
              </a:rPr>
              <a:t>ClONO</a:t>
            </a:r>
            <a:r>
              <a:rPr lang="en-US" altLang="en-US" baseline="-25000">
                <a:solidFill>
                  <a:srgbClr val="6600FF"/>
                </a:solidFill>
              </a:rPr>
              <a:t>2</a:t>
            </a:r>
            <a:r>
              <a:rPr lang="en-US" altLang="en-US" baseline="-25000">
                <a:solidFill>
                  <a:srgbClr val="A50021"/>
                </a:solidFill>
              </a:rPr>
              <a:t> </a:t>
            </a:r>
            <a:r>
              <a:rPr lang="en-US" altLang="en-US">
                <a:solidFill>
                  <a:srgbClr val="A50021"/>
                </a:solidFill>
              </a:rPr>
              <a:t>  Chlorine nitrate gas</a:t>
            </a:r>
            <a:endParaRPr lang="en-US" altLang="en-US" sz="6000" b="1" baseline="30000">
              <a:solidFill>
                <a:srgbClr val="A50021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0BBF52EE-BAAC-CFA7-667B-DACE33992A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Interactive Catalytic Forms</a:t>
            </a:r>
            <a:endParaRPr lang="en-US" altLang="en-US"/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3867CEB6-C209-6374-A70F-58D70EC5B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6482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Formation of nonradical chlorine species.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       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ClO</a:t>
            </a:r>
            <a:r>
              <a:rPr lang="en-US" altLang="en-US" sz="6000" baseline="30000">
                <a:solidFill>
                  <a:srgbClr val="FF0000"/>
                </a:solidFill>
                <a:sym typeface="Symbol" panose="05050102010706020507" pitchFamily="18" charset="2"/>
              </a:rPr>
              <a:t>.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   +    NO</a:t>
            </a:r>
            <a:r>
              <a:rPr lang="en-US" altLang="en-US" baseline="-25000">
                <a:solidFill>
                  <a:srgbClr val="A50021"/>
                </a:solidFill>
                <a:sym typeface="Symbol" panose="05050102010706020507" pitchFamily="18" charset="2"/>
              </a:rPr>
              <a:t>2</a:t>
            </a:r>
            <a:r>
              <a:rPr lang="en-US" altLang="en-US" sz="6000" b="1" baseline="30000">
                <a:solidFill>
                  <a:srgbClr val="A50021"/>
                </a:solidFill>
                <a:sym typeface="Symbol" panose="05050102010706020507" pitchFamily="18" charset="2"/>
              </a:rPr>
              <a:t>.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           </a:t>
            </a:r>
            <a:r>
              <a:rPr lang="en-US" altLang="en-US">
                <a:solidFill>
                  <a:srgbClr val="6600FF"/>
                </a:solidFill>
                <a:sym typeface="Symbol" panose="05050102010706020507" pitchFamily="18" charset="2"/>
              </a:rPr>
              <a:t>ClONO</a:t>
            </a:r>
            <a:r>
              <a:rPr lang="en-US" altLang="en-US" baseline="-25000">
                <a:solidFill>
                  <a:srgbClr val="6600FF"/>
                </a:solidFill>
                <a:sym typeface="Symbol" panose="05050102010706020507" pitchFamily="18" charset="2"/>
              </a:rPr>
              <a:t>2</a:t>
            </a:r>
            <a:endParaRPr lang="en-US" altLang="en-US">
              <a:solidFill>
                <a:srgbClr val="6600FF"/>
              </a:solidFill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       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Cl</a:t>
            </a:r>
            <a:r>
              <a:rPr lang="en-US" altLang="en-US" sz="6000" b="1" baseline="30000">
                <a:solidFill>
                  <a:srgbClr val="FF0000"/>
                </a:solidFill>
                <a:sym typeface="Symbol" panose="05050102010706020507" pitchFamily="18" charset="2"/>
              </a:rPr>
              <a:t>.</a:t>
            </a:r>
            <a:r>
              <a:rPr lang="en-US" altLang="en-US" sz="6000" b="1" baseline="30000">
                <a:solidFill>
                  <a:srgbClr val="A50021"/>
                </a:solidFill>
                <a:sym typeface="Symbol" panose="05050102010706020507" pitchFamily="18" charset="2"/>
              </a:rPr>
              <a:t> 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+    </a:t>
            </a:r>
            <a:r>
              <a:rPr lang="en-US" altLang="en-US">
                <a:solidFill>
                  <a:srgbClr val="A50021"/>
                </a:solidFill>
              </a:rPr>
              <a:t>CH</a:t>
            </a:r>
            <a:r>
              <a:rPr lang="en-US" altLang="en-US" baseline="-25000">
                <a:solidFill>
                  <a:srgbClr val="A50021"/>
                </a:solidFill>
              </a:rPr>
              <a:t>4</a:t>
            </a:r>
            <a:r>
              <a:rPr lang="en-US" altLang="en-US">
                <a:solidFill>
                  <a:srgbClr val="A50021"/>
                </a:solidFill>
              </a:rPr>
              <a:t> 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               </a:t>
            </a:r>
            <a:r>
              <a:rPr lang="en-US" altLang="en-US">
                <a:solidFill>
                  <a:srgbClr val="6600FF"/>
                </a:solidFill>
                <a:sym typeface="Symbol" panose="05050102010706020507" pitchFamily="18" charset="2"/>
              </a:rPr>
              <a:t>HCl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  +</a:t>
            </a:r>
            <a:r>
              <a:rPr lang="en-US" altLang="en-US" b="1">
                <a:solidFill>
                  <a:srgbClr val="A50021"/>
                </a:solidFill>
                <a:sym typeface="Symbol" panose="05050102010706020507" pitchFamily="18" charset="2"/>
              </a:rPr>
              <a:t>  </a:t>
            </a:r>
            <a:r>
              <a:rPr lang="en-US" altLang="en-US">
                <a:solidFill>
                  <a:srgbClr val="A50021"/>
                </a:solidFill>
              </a:rPr>
              <a:t>CH</a:t>
            </a:r>
            <a:r>
              <a:rPr lang="en-US" altLang="en-US" baseline="-25000">
                <a:solidFill>
                  <a:srgbClr val="A50021"/>
                </a:solidFill>
              </a:rPr>
              <a:t>3</a:t>
            </a:r>
            <a:r>
              <a:rPr lang="en-US" altLang="en-US" sz="6000" b="1" baseline="30000">
                <a:solidFill>
                  <a:srgbClr val="A50021"/>
                </a:solidFill>
                <a:sym typeface="Symbol" panose="05050102010706020507" pitchFamily="18" charset="2"/>
              </a:rPr>
              <a:t>.</a:t>
            </a:r>
            <a:endParaRPr lang="en-US" altLang="en-US">
              <a:solidFill>
                <a:srgbClr val="A50021"/>
              </a:solidFill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   But HCl react with Hydroxyl Radical 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     </a:t>
            </a:r>
            <a:r>
              <a:rPr lang="en-US" altLang="en-US">
                <a:solidFill>
                  <a:srgbClr val="6600FF"/>
                </a:solidFill>
                <a:sym typeface="Symbol" panose="05050102010706020507" pitchFamily="18" charset="2"/>
              </a:rPr>
              <a:t>HCl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  +</a:t>
            </a:r>
            <a:r>
              <a:rPr lang="en-US" altLang="en-US" b="1">
                <a:solidFill>
                  <a:srgbClr val="A50021"/>
                </a:solidFill>
                <a:sym typeface="Symbol" panose="05050102010706020507" pitchFamily="18" charset="2"/>
              </a:rPr>
              <a:t>  </a:t>
            </a:r>
            <a:r>
              <a:rPr lang="en-US" altLang="en-US">
                <a:solidFill>
                  <a:srgbClr val="A50021"/>
                </a:solidFill>
              </a:rPr>
              <a:t>OH</a:t>
            </a:r>
            <a:r>
              <a:rPr lang="en-US" altLang="en-US" sz="6000" b="1" baseline="30000">
                <a:solidFill>
                  <a:srgbClr val="A50021"/>
                </a:solidFill>
                <a:sym typeface="Symbol" panose="05050102010706020507" pitchFamily="18" charset="2"/>
              </a:rPr>
              <a:t>.        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H</a:t>
            </a:r>
            <a:r>
              <a:rPr lang="en-US" altLang="en-US" baseline="-25000">
                <a:solidFill>
                  <a:srgbClr val="A50021"/>
                </a:solidFill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O  +  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Cl</a:t>
            </a:r>
            <a:r>
              <a:rPr lang="en-US" altLang="en-US" sz="6000" b="1" baseline="30000">
                <a:solidFill>
                  <a:srgbClr val="FF0000"/>
                </a:solidFill>
                <a:sym typeface="Symbol" panose="05050102010706020507" pitchFamily="18" charset="2"/>
              </a:rPr>
              <a:t>.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 ( 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ClO</a:t>
            </a:r>
            <a:r>
              <a:rPr lang="en-US" altLang="en-US" sz="6000" baseline="30000">
                <a:solidFill>
                  <a:srgbClr val="FF0000"/>
                </a:solidFill>
                <a:sym typeface="Symbol" panose="05050102010706020507" pitchFamily="18" charset="2"/>
              </a:rPr>
              <a:t>.  </a:t>
            </a:r>
            <a:r>
              <a:rPr lang="en-US" altLang="en-US" b="1">
                <a:solidFill>
                  <a:srgbClr val="FF0000"/>
                </a:solidFill>
                <a:sym typeface="Symbol" panose="05050102010706020507" pitchFamily="18" charset="2"/>
              </a:rPr>
              <a:t>&amp;   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Cl</a:t>
            </a:r>
            <a:r>
              <a:rPr lang="en-US" altLang="en-US" sz="6000" b="1" baseline="30000">
                <a:solidFill>
                  <a:srgbClr val="FF0000"/>
                </a:solidFill>
                <a:sym typeface="Symbol" panose="05050102010706020507" pitchFamily="18" charset="2"/>
              </a:rPr>
              <a:t>.   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Catalytically Active </a:t>
            </a:r>
            <a:r>
              <a:rPr lang="en-US" altLang="en-US">
                <a:sym typeface="Symbol" panose="05050102010706020507" pitchFamily="18" charset="2"/>
              </a:rPr>
              <a:t>)</a:t>
            </a:r>
            <a:endParaRPr lang="en-US" altLang="en-US" sz="6000" b="1" baseline="3000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en-US" altLang="en-US" sz="6000" baseline="3000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100356" name="AutoShape 4">
            <a:extLst>
              <a:ext uri="{FF2B5EF4-FFF2-40B4-BE49-F238E27FC236}">
                <a16:creationId xmlns:a16="http://schemas.microsoft.com/office/drawing/2014/main" id="{95EA38F7-8651-5579-E8C8-6F8EF5426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819400"/>
            <a:ext cx="479425" cy="228600"/>
          </a:xfrm>
          <a:prstGeom prst="rightArrow">
            <a:avLst>
              <a:gd name="adj1" fmla="val 50000"/>
              <a:gd name="adj2" fmla="val 52431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0357" name="AutoShape 5">
            <a:extLst>
              <a:ext uri="{FF2B5EF4-FFF2-40B4-BE49-F238E27FC236}">
                <a16:creationId xmlns:a16="http://schemas.microsoft.com/office/drawing/2014/main" id="{3E761B3F-DB22-34BA-BD28-24B42C275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86200"/>
            <a:ext cx="479425" cy="228600"/>
          </a:xfrm>
          <a:prstGeom prst="rightArrow">
            <a:avLst>
              <a:gd name="adj1" fmla="val 50000"/>
              <a:gd name="adj2" fmla="val 52431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0359" name="AutoShape 7">
            <a:extLst>
              <a:ext uri="{FF2B5EF4-FFF2-40B4-BE49-F238E27FC236}">
                <a16:creationId xmlns:a16="http://schemas.microsoft.com/office/drawing/2014/main" id="{0C73A830-04E7-2502-89D6-3E7C04DA4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257800"/>
            <a:ext cx="479425" cy="228600"/>
          </a:xfrm>
          <a:prstGeom prst="rightArrow">
            <a:avLst>
              <a:gd name="adj1" fmla="val 50000"/>
              <a:gd name="adj2" fmla="val 52431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2D31E8DE-DF37-A106-2700-D9950216DF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Origin of Ozone Hole</a:t>
            </a:r>
            <a:endParaRPr lang="en-US" altLang="en-US"/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12DD540F-DFFB-CB72-C26E-FE4BD50E5A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782050" cy="43434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The major destruction of the hole in the lower atmosphere occurs as a result of special winter weather conditions when the chlorine</a:t>
            </a:r>
            <a:r>
              <a:rPr lang="en-US" altLang="en-US">
                <a:solidFill>
                  <a:srgbClr val="A50021"/>
                </a:solidFill>
              </a:rPr>
              <a:t> </a:t>
            </a:r>
            <a:r>
              <a:rPr lang="en-US" altLang="en-US"/>
              <a:t>stored as the </a:t>
            </a:r>
            <a:r>
              <a:rPr lang="en-US" altLang="en-US">
                <a:solidFill>
                  <a:srgbClr val="A50021"/>
                </a:solidFill>
              </a:rPr>
              <a:t>catalytically inactive</a:t>
            </a:r>
            <a:r>
              <a:rPr lang="en-US" altLang="en-US"/>
              <a:t> </a:t>
            </a:r>
            <a:r>
              <a:rPr lang="en-US" altLang="en-US">
                <a:solidFill>
                  <a:srgbClr val="A50021"/>
                </a:solidFill>
              </a:rPr>
              <a:t>forms (</a:t>
            </a:r>
            <a:r>
              <a:rPr lang="en-US" altLang="en-US">
                <a:solidFill>
                  <a:srgbClr val="6600FF"/>
                </a:solidFill>
                <a:sym typeface="Symbol" panose="05050102010706020507" pitchFamily="18" charset="2"/>
              </a:rPr>
              <a:t>HCl &amp;</a:t>
            </a:r>
            <a:r>
              <a:rPr lang="en-US" altLang="en-US">
                <a:solidFill>
                  <a:srgbClr val="A50021"/>
                </a:solidFill>
              </a:rPr>
              <a:t> </a:t>
            </a:r>
            <a:r>
              <a:rPr lang="en-US" altLang="en-US">
                <a:solidFill>
                  <a:srgbClr val="6600FF"/>
                </a:solidFill>
                <a:sym typeface="Symbol" panose="05050102010706020507" pitchFamily="18" charset="2"/>
              </a:rPr>
              <a:t>ClONO</a:t>
            </a:r>
            <a:r>
              <a:rPr lang="en-US" altLang="en-US" baseline="-25000">
                <a:solidFill>
                  <a:srgbClr val="6600FF"/>
                </a:solidFill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 ) are converted to the </a:t>
            </a:r>
            <a:r>
              <a:rPr lang="en-US" altLang="en-US">
                <a:solidFill>
                  <a:srgbClr val="CC0099"/>
                </a:solidFill>
              </a:rPr>
              <a:t>catalytically active forms</a:t>
            </a:r>
            <a:r>
              <a:rPr lang="en-US" altLang="en-US">
                <a:solidFill>
                  <a:srgbClr val="A50021"/>
                </a:solidFill>
              </a:rPr>
              <a:t> (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ClO</a:t>
            </a:r>
            <a:r>
              <a:rPr lang="en-US" altLang="en-US" sz="6000" baseline="30000">
                <a:solidFill>
                  <a:srgbClr val="FF0000"/>
                </a:solidFill>
                <a:sym typeface="Symbol" panose="05050102010706020507" pitchFamily="18" charset="2"/>
              </a:rPr>
              <a:t>. </a:t>
            </a:r>
            <a:r>
              <a:rPr lang="en-US" altLang="en-US" b="1">
                <a:solidFill>
                  <a:srgbClr val="FF0000"/>
                </a:solidFill>
                <a:sym typeface="Symbol" panose="05050102010706020507" pitchFamily="18" charset="2"/>
              </a:rPr>
              <a:t>&amp; 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Cl</a:t>
            </a:r>
            <a:r>
              <a:rPr lang="en-US" altLang="en-US" sz="6000" b="1" baseline="30000">
                <a:solidFill>
                  <a:srgbClr val="FF0000"/>
                </a:solidFill>
                <a:sym typeface="Symbol" panose="05050102010706020507" pitchFamily="18" charset="2"/>
              </a:rPr>
              <a:t>.</a:t>
            </a:r>
            <a:r>
              <a:rPr lang="en-US" altLang="en-US">
                <a:sym typeface="Symbol" panose="05050102010706020507" pitchFamily="18" charset="2"/>
              </a:rPr>
              <a:t>)</a:t>
            </a:r>
          </a:p>
          <a:p>
            <a:pPr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   (This occurs in </a:t>
            </a:r>
            <a:r>
              <a:rPr lang="en-US" altLang="en-US">
                <a:solidFill>
                  <a:srgbClr val="CC0099"/>
                </a:solidFill>
                <a:sym typeface="Symbol" panose="05050102010706020507" pitchFamily="18" charset="2"/>
              </a:rPr>
              <a:t>P</a:t>
            </a:r>
            <a:r>
              <a:rPr lang="en-US" altLang="en-US">
                <a:sym typeface="Symbol" panose="05050102010706020507" pitchFamily="18" charset="2"/>
              </a:rPr>
              <a:t>olar </a:t>
            </a:r>
            <a:r>
              <a:rPr lang="en-US" altLang="en-US">
                <a:solidFill>
                  <a:srgbClr val="CC0099"/>
                </a:solidFill>
                <a:sym typeface="Symbol" panose="05050102010706020507" pitchFamily="18" charset="2"/>
              </a:rPr>
              <a:t>S</a:t>
            </a:r>
            <a:r>
              <a:rPr lang="en-US" altLang="en-US">
                <a:sym typeface="Symbol" panose="05050102010706020507" pitchFamily="18" charset="2"/>
              </a:rPr>
              <a:t>tratospheric </a:t>
            </a:r>
            <a:r>
              <a:rPr lang="en-US" altLang="en-US">
                <a:solidFill>
                  <a:srgbClr val="CC0099"/>
                </a:solidFill>
                <a:sym typeface="Symbol" panose="05050102010706020507" pitchFamily="18" charset="2"/>
              </a:rPr>
              <a:t>C</a:t>
            </a:r>
            <a:r>
              <a:rPr lang="en-US" altLang="en-US">
                <a:sym typeface="Symbol" panose="05050102010706020507" pitchFamily="18" charset="2"/>
              </a:rPr>
              <a:t>louds)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F3A64900-1423-B566-C1CB-D787FC382B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Ice crystal formation</a:t>
            </a:r>
            <a:endParaRPr lang="en-US" altLang="en-US"/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EF73B2D1-CED8-941B-3445-10CF3D8D8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4958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Nitric acid in the atmosphere forms from the reaction between  </a:t>
            </a:r>
            <a:r>
              <a:rPr lang="en-US" altLang="en-US">
                <a:solidFill>
                  <a:srgbClr val="6600FF"/>
                </a:solidFill>
              </a:rPr>
              <a:t>OH</a:t>
            </a:r>
            <a:r>
              <a:rPr lang="en-US" altLang="en-US" sz="6000" b="1" baseline="30000">
                <a:solidFill>
                  <a:srgbClr val="6600FF"/>
                </a:solidFill>
                <a:sym typeface="Symbol" panose="05050102010706020507" pitchFamily="18" charset="2"/>
              </a:rPr>
              <a:t>.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&amp; </a:t>
            </a:r>
            <a:r>
              <a:rPr lang="en-US" altLang="en-US">
                <a:solidFill>
                  <a:srgbClr val="6600FF"/>
                </a:solidFill>
                <a:sym typeface="Symbol" panose="05050102010706020507" pitchFamily="18" charset="2"/>
              </a:rPr>
              <a:t>NO</a:t>
            </a:r>
            <a:r>
              <a:rPr lang="en-US" altLang="en-US" baseline="-25000">
                <a:solidFill>
                  <a:srgbClr val="6600FF"/>
                </a:solidFill>
                <a:sym typeface="Symbol" panose="05050102010706020507" pitchFamily="18" charset="2"/>
              </a:rPr>
              <a:t>2</a:t>
            </a:r>
            <a:r>
              <a:rPr lang="en-US" altLang="en-US" sz="6000" b="1" baseline="30000">
                <a:solidFill>
                  <a:srgbClr val="6600FF"/>
                </a:solidFill>
                <a:sym typeface="Symbol" panose="05050102010706020507" pitchFamily="18" charset="2"/>
              </a:rPr>
              <a:t>.</a:t>
            </a:r>
            <a:r>
              <a:rPr lang="en-US" altLang="en-US">
                <a:solidFill>
                  <a:srgbClr val="A50021"/>
                </a:solidFill>
                <a:sym typeface="Symbol" panose="05050102010706020507" pitchFamily="18" charset="2"/>
              </a:rPr>
              <a:t> </a:t>
            </a:r>
            <a:endParaRPr lang="en-US" altLang="en-US">
              <a:solidFill>
                <a:srgbClr val="A50021"/>
              </a:solidFill>
            </a:endParaRP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Catalytically </a:t>
            </a:r>
            <a:r>
              <a:rPr lang="en-US" altLang="en-US">
                <a:solidFill>
                  <a:schemeClr val="accent2"/>
                </a:solidFill>
              </a:rPr>
              <a:t>inactive</a:t>
            </a:r>
            <a:r>
              <a:rPr lang="en-US" altLang="en-US">
                <a:solidFill>
                  <a:srgbClr val="A50021"/>
                </a:solidFill>
              </a:rPr>
              <a:t> to </a:t>
            </a:r>
            <a:r>
              <a:rPr lang="en-US" altLang="en-US">
                <a:solidFill>
                  <a:srgbClr val="FF0000"/>
                </a:solidFill>
              </a:rPr>
              <a:t>active</a:t>
            </a:r>
            <a:r>
              <a:rPr lang="en-US" altLang="en-US">
                <a:solidFill>
                  <a:srgbClr val="A50021"/>
                </a:solidFill>
              </a:rPr>
              <a:t> chlorine occurs on the surface of ice crystals formed from water and nitric acid in the lower stratosphere in winter when the temperature drops to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    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 -80</a:t>
            </a:r>
            <a:r>
              <a:rPr lang="en-US" altLang="en-US" baseline="30000">
                <a:solidFill>
                  <a:srgbClr val="FF0000"/>
                </a:solidFill>
                <a:sym typeface="Symbol" panose="05050102010706020507" pitchFamily="18" charset="2"/>
              </a:rPr>
              <a:t>o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C over the South Pole</a:t>
            </a:r>
            <a:r>
              <a:rPr lang="en-US" altLang="en-US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1026">
            <a:extLst>
              <a:ext uri="{FF2B5EF4-FFF2-40B4-BE49-F238E27FC236}">
                <a16:creationId xmlns:a16="http://schemas.microsoft.com/office/drawing/2014/main" id="{88BBB8E3-4CDF-799E-AD1F-2CD4586F5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Possible Role of CO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endParaRPr lang="en-US" altLang="en-US" baseline="-25000"/>
          </a:p>
        </p:txBody>
      </p:sp>
      <p:sp>
        <p:nvSpPr>
          <p:cNvPr id="145411" name="Rectangle 1027">
            <a:extLst>
              <a:ext uri="{FF2B5EF4-FFF2-40B4-BE49-F238E27FC236}">
                <a16:creationId xmlns:a16="http://schemas.microsoft.com/office/drawing/2014/main" id="{4D4D014F-C2C7-9634-04A7-3583A484F0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915400" cy="48006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“ CO</a:t>
            </a:r>
            <a:r>
              <a:rPr lang="en-US" altLang="en-US" baseline="-25000"/>
              <a:t>2</a:t>
            </a:r>
            <a:r>
              <a:rPr lang="en-US" altLang="en-US"/>
              <a:t> acts as a blanket in the lower atmosphere,” says Salawitch. “ To balance the books the Stratosphere has to cool”</a:t>
            </a:r>
            <a:endParaRPr lang="en-US" altLang="en-US">
              <a:solidFill>
                <a:srgbClr val="A50021"/>
              </a:solidFill>
            </a:endParaRP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Thus CO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r>
              <a:rPr lang="en-US" altLang="en-US">
                <a:solidFill>
                  <a:srgbClr val="A50021"/>
                </a:solidFill>
              </a:rPr>
              <a:t> could be contributing to helping PSC formation due to reduced temperatures in the stratosphere.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     </a:t>
            </a:r>
            <a:r>
              <a:rPr lang="en-US" altLang="en-US">
                <a:solidFill>
                  <a:schemeClr val="accent2"/>
                </a:solidFill>
              </a:rPr>
              <a:t>New Scientist, 1 May 1999 p28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    </a:t>
            </a:r>
            <a:endParaRPr lang="en-US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5DF81043-0E88-7108-E4D2-3175754AA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Impenetrable Vortex formation</a:t>
            </a:r>
            <a:endParaRPr lang="en-US" altLang="en-US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65176E22-6E5C-9CE3-3DD5-F14841666B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343400"/>
          </a:xfrm>
          <a:solidFill>
            <a:schemeClr val="accent1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The usual warming mechanism from of      O    +   O</a:t>
            </a:r>
            <a:r>
              <a:rPr lang="en-US" altLang="en-US" baseline="-25000"/>
              <a:t>2</a:t>
            </a:r>
            <a:r>
              <a:rPr lang="en-US" altLang="en-US"/>
              <a:t>          O</a:t>
            </a:r>
            <a:r>
              <a:rPr lang="en-US" altLang="en-US" baseline="-25000"/>
              <a:t>3</a:t>
            </a:r>
            <a:r>
              <a:rPr lang="en-US" altLang="en-US"/>
              <a:t>    +   Heat</a:t>
            </a:r>
          </a:p>
          <a:p>
            <a:pPr>
              <a:buFontTx/>
              <a:buNone/>
            </a:pPr>
            <a:r>
              <a:rPr lang="en-US" altLang="en-US"/>
              <a:t>    is absent due to total darkness and the stratosphere becomes very cold. As a result the air pressure drops ( </a:t>
            </a:r>
            <a:r>
              <a:rPr lang="en-US" altLang="en-US">
                <a:solidFill>
                  <a:srgbClr val="6600CC"/>
                </a:solidFill>
              </a:rPr>
              <a:t>P</a:t>
            </a:r>
            <a:r>
              <a:rPr lang="en-US" altLang="en-US"/>
              <a:t>V=nR</a:t>
            </a:r>
            <a:r>
              <a:rPr lang="en-US" altLang="en-US">
                <a:solidFill>
                  <a:srgbClr val="6600CC"/>
                </a:solidFill>
              </a:rPr>
              <a:t>T</a:t>
            </a:r>
            <a:r>
              <a:rPr lang="en-US" altLang="en-US"/>
              <a:t> ) and due to the rotation of the earth an impenetrable </a:t>
            </a:r>
            <a:r>
              <a:rPr lang="en-US" altLang="en-US">
                <a:solidFill>
                  <a:srgbClr val="6600CC"/>
                </a:solidFill>
              </a:rPr>
              <a:t>vortex</a:t>
            </a:r>
            <a:r>
              <a:rPr lang="en-US" altLang="en-US"/>
              <a:t> forms with winds up to 300km/hr</a:t>
            </a:r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102407" name="AutoShape 7">
            <a:extLst>
              <a:ext uri="{FF2B5EF4-FFF2-40B4-BE49-F238E27FC236}">
                <a16:creationId xmlns:a16="http://schemas.microsoft.com/office/drawing/2014/main" id="{3339B8D5-16E4-2329-1BB2-CC58CC1A4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667000"/>
            <a:ext cx="561975" cy="152400"/>
          </a:xfrm>
          <a:prstGeom prst="rightArrow">
            <a:avLst>
              <a:gd name="adj1" fmla="val 50000"/>
              <a:gd name="adj2" fmla="val 92188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33234E2-77CC-ACBB-466A-D750C0633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Appearance of the Atmosphere</a:t>
            </a:r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78284AD-1F40-5FD2-BE67-67DFEC0C83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6482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   Did the atmosphere suddenly appear ?</a:t>
            </a:r>
            <a:endParaRPr lang="en-US" altLang="en-US"/>
          </a:p>
          <a:p>
            <a:pPr>
              <a:buFontTx/>
              <a:buNone/>
            </a:pPr>
            <a:r>
              <a:rPr lang="en-US" altLang="en-US"/>
              <a:t>Isotope Analysis gives a clue</a:t>
            </a:r>
          </a:p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      Claude Allegre</a:t>
            </a:r>
            <a:r>
              <a:rPr lang="en-US" altLang="en-US"/>
              <a:t>       </a:t>
            </a:r>
            <a:r>
              <a:rPr lang="en-US" altLang="en-US">
                <a:solidFill>
                  <a:srgbClr val="6600FF"/>
                </a:solidFill>
              </a:rPr>
              <a:t>He, Ar  &amp; Xe</a:t>
            </a:r>
          </a:p>
          <a:p>
            <a:pPr>
              <a:buFontTx/>
              <a:buNone/>
            </a:pPr>
            <a:r>
              <a:rPr lang="en-US" altLang="en-US"/>
              <a:t>        ( Rare Gases do not react readily )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  Argon has three isotopes</a:t>
            </a:r>
            <a:endParaRPr lang="en-US" altLang="en-US"/>
          </a:p>
          <a:p>
            <a:pPr>
              <a:buFontTx/>
              <a:buNone/>
            </a:pPr>
            <a:r>
              <a:rPr lang="en-US" altLang="en-US"/>
              <a:t>	 </a:t>
            </a:r>
            <a:r>
              <a:rPr lang="en-US" altLang="en-US">
                <a:solidFill>
                  <a:srgbClr val="A50021"/>
                </a:solidFill>
              </a:rPr>
              <a:t>(</a:t>
            </a:r>
            <a:r>
              <a:rPr lang="en-US" altLang="en-US" baseline="30000"/>
              <a:t>36</a:t>
            </a:r>
            <a:r>
              <a:rPr lang="en-US" altLang="en-US"/>
              <a:t>Ar  0.337) (</a:t>
            </a:r>
            <a:r>
              <a:rPr lang="en-US" altLang="en-US" baseline="30000"/>
              <a:t>38</a:t>
            </a:r>
            <a:r>
              <a:rPr lang="en-US" altLang="en-US"/>
              <a:t>Ar  0.063) (</a:t>
            </a:r>
            <a:r>
              <a:rPr lang="en-US" altLang="en-US" baseline="30000"/>
              <a:t>40</a:t>
            </a:r>
            <a:r>
              <a:rPr lang="en-US" altLang="en-US"/>
              <a:t>Ar  99.60)     EC </a:t>
            </a:r>
            <a:r>
              <a:rPr lang="en-US" altLang="en-US">
                <a:solidFill>
                  <a:srgbClr val="A50021"/>
                </a:solidFill>
              </a:rPr>
              <a:t>Decay </a:t>
            </a:r>
            <a:r>
              <a:rPr lang="en-US" altLang="en-US" baseline="30000">
                <a:solidFill>
                  <a:srgbClr val="A50021"/>
                </a:solidFill>
              </a:rPr>
              <a:t>40</a:t>
            </a:r>
            <a:r>
              <a:rPr lang="en-US" altLang="en-US">
                <a:solidFill>
                  <a:srgbClr val="A50021"/>
                </a:solidFill>
              </a:rPr>
              <a:t>K              </a:t>
            </a:r>
            <a:r>
              <a:rPr lang="en-US" altLang="en-US" baseline="30000">
                <a:solidFill>
                  <a:srgbClr val="A50021"/>
                </a:solidFill>
              </a:rPr>
              <a:t>40</a:t>
            </a:r>
            <a:r>
              <a:rPr lang="en-US" altLang="en-US">
                <a:solidFill>
                  <a:srgbClr val="A50021"/>
                </a:solidFill>
              </a:rPr>
              <a:t>Ar 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                  ( t</a:t>
            </a:r>
            <a:r>
              <a:rPr lang="en-US" altLang="en-US" baseline="-25000">
                <a:solidFill>
                  <a:srgbClr val="A50021"/>
                </a:solidFill>
              </a:rPr>
              <a:t>1/2</a:t>
            </a:r>
            <a:r>
              <a:rPr lang="en-US" altLang="en-US">
                <a:solidFill>
                  <a:srgbClr val="A50021"/>
                </a:solidFill>
              </a:rPr>
              <a:t> = 1.28  x 10</a:t>
            </a:r>
            <a:r>
              <a:rPr lang="en-US" altLang="en-US" baseline="30000">
                <a:solidFill>
                  <a:srgbClr val="A50021"/>
                </a:solidFill>
              </a:rPr>
              <a:t>9</a:t>
            </a:r>
            <a:r>
              <a:rPr lang="en-US" altLang="en-US">
                <a:solidFill>
                  <a:srgbClr val="A50021"/>
                </a:solidFill>
              </a:rPr>
              <a:t>y )</a:t>
            </a:r>
            <a:endParaRPr lang="en-US" altLang="en-US"/>
          </a:p>
        </p:txBody>
      </p:sp>
      <p:sp>
        <p:nvSpPr>
          <p:cNvPr id="17412" name="AutoShape 4">
            <a:extLst>
              <a:ext uri="{FF2B5EF4-FFF2-40B4-BE49-F238E27FC236}">
                <a16:creationId xmlns:a16="http://schemas.microsoft.com/office/drawing/2014/main" id="{7DE60F03-35F6-887D-E586-27F237EA9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486400"/>
            <a:ext cx="577850" cy="228600"/>
          </a:xfrm>
          <a:prstGeom prst="rightArrow">
            <a:avLst>
              <a:gd name="adj1" fmla="val 50000"/>
              <a:gd name="adj2" fmla="val 63194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17BCE83F-17C3-4F1B-5989-FF9633E9AB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PSC’s</a:t>
            </a:r>
            <a:endParaRPr lang="en-US" altLang="en-US"/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6B380CBE-FE23-9FB2-48C7-D366518FA7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4958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Matter cannot readily enter this vortex and the air inside is isolated and remains cold for many months.</a:t>
            </a:r>
            <a:r>
              <a:rPr lang="en-US" altLang="en-US">
                <a:solidFill>
                  <a:srgbClr val="A50021"/>
                </a:solidFill>
              </a:rPr>
              <a:t> ( </a:t>
            </a:r>
            <a:r>
              <a:rPr lang="en-US" altLang="en-US">
                <a:solidFill>
                  <a:schemeClr val="accent2"/>
                </a:solidFill>
              </a:rPr>
              <a:t>Mid October</a:t>
            </a:r>
            <a:r>
              <a:rPr lang="en-US" altLang="en-US">
                <a:solidFill>
                  <a:srgbClr val="A50021"/>
                </a:solidFill>
              </a:rPr>
              <a:t>)</a:t>
            </a:r>
          </a:p>
          <a:p>
            <a:pPr>
              <a:buFontTx/>
              <a:buNone/>
            </a:pPr>
            <a:r>
              <a:rPr lang="en-US" altLang="en-US"/>
              <a:t>The crystals formed by the condensation of the gases within the vortex form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</a:t>
            </a:r>
            <a:r>
              <a:rPr lang="en-US" altLang="en-US">
                <a:solidFill>
                  <a:srgbClr val="6600FF"/>
                </a:solidFill>
              </a:rPr>
              <a:t>P</a:t>
            </a:r>
            <a:r>
              <a:rPr lang="en-US" altLang="en-US"/>
              <a:t>olar</a:t>
            </a:r>
            <a:r>
              <a:rPr lang="en-US" altLang="en-US">
                <a:solidFill>
                  <a:srgbClr val="A50021"/>
                </a:solidFill>
              </a:rPr>
              <a:t> </a:t>
            </a:r>
            <a:r>
              <a:rPr lang="en-US" altLang="en-US">
                <a:solidFill>
                  <a:srgbClr val="6600FF"/>
                </a:solidFill>
              </a:rPr>
              <a:t>S</a:t>
            </a:r>
            <a:r>
              <a:rPr lang="en-US" altLang="en-US"/>
              <a:t>tratospheric</a:t>
            </a:r>
            <a:r>
              <a:rPr lang="en-US" altLang="en-US">
                <a:solidFill>
                  <a:srgbClr val="A50021"/>
                </a:solidFill>
              </a:rPr>
              <a:t> </a:t>
            </a:r>
            <a:r>
              <a:rPr lang="en-US" altLang="en-US">
                <a:solidFill>
                  <a:srgbClr val="6600CC"/>
                </a:solidFill>
              </a:rPr>
              <a:t>C</a:t>
            </a:r>
            <a:r>
              <a:rPr lang="en-US" altLang="en-US"/>
              <a:t>louds which consist of crystals of trihydrate of Nitric Acid</a:t>
            </a:r>
            <a:r>
              <a:rPr lang="en-US" altLang="en-US">
                <a:solidFill>
                  <a:srgbClr val="A5002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798E9B34-FF1A-87C0-605D-FCCDA7DE21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HCL attachment</a:t>
            </a:r>
            <a:endParaRPr lang="en-US" altLang="en-US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F4539CC1-F1E0-4EF5-932E-8EBF64DEB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752600"/>
            <a:ext cx="8416925" cy="48768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Gas phase HCl attaches to the ice particle</a:t>
            </a:r>
          </a:p>
        </p:txBody>
      </p:sp>
      <p:sp>
        <p:nvSpPr>
          <p:cNvPr id="110596" name="Oval 4">
            <a:extLst>
              <a:ext uri="{FF2B5EF4-FFF2-40B4-BE49-F238E27FC236}">
                <a16:creationId xmlns:a16="http://schemas.microsoft.com/office/drawing/2014/main" id="{4DAE8C65-F555-B6BF-8442-C8624C8EF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263" y="3810000"/>
            <a:ext cx="2724150" cy="2438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AU" altLang="en-US"/>
          </a:p>
        </p:txBody>
      </p:sp>
      <p:sp>
        <p:nvSpPr>
          <p:cNvPr id="110597" name="Text Box 5">
            <a:extLst>
              <a:ext uri="{FF2B5EF4-FFF2-40B4-BE49-F238E27FC236}">
                <a16:creationId xmlns:a16="http://schemas.microsoft.com/office/drawing/2014/main" id="{BD33D0C3-9BA3-CAA1-2ADE-0E1BEFEA2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1213" y="4191000"/>
            <a:ext cx="1544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Crystal</a:t>
            </a:r>
          </a:p>
        </p:txBody>
      </p:sp>
      <p:sp>
        <p:nvSpPr>
          <p:cNvPr id="110598" name="Text Box 6">
            <a:extLst>
              <a:ext uri="{FF2B5EF4-FFF2-40B4-BE49-F238E27FC236}">
                <a16:creationId xmlns:a16="http://schemas.microsoft.com/office/drawing/2014/main" id="{44AC20E6-32BF-BDF3-7286-7A5EF656A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013" y="4876800"/>
            <a:ext cx="214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HNO</a:t>
            </a:r>
            <a:r>
              <a:rPr lang="en-US" altLang="en-US" baseline="-25000"/>
              <a:t>3</a:t>
            </a:r>
            <a:r>
              <a:rPr lang="en-US" altLang="en-US"/>
              <a:t>.3H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</a:p>
        </p:txBody>
      </p:sp>
      <p:sp>
        <p:nvSpPr>
          <p:cNvPr id="110599" name="Text Box 7">
            <a:extLst>
              <a:ext uri="{FF2B5EF4-FFF2-40B4-BE49-F238E27FC236}">
                <a16:creationId xmlns:a16="http://schemas.microsoft.com/office/drawing/2014/main" id="{D623AFBB-2528-EC29-553B-D29C7ED0A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400" y="4537075"/>
            <a:ext cx="474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of</a:t>
            </a:r>
          </a:p>
        </p:txBody>
      </p:sp>
      <p:sp>
        <p:nvSpPr>
          <p:cNvPr id="110600" name="Oval 8">
            <a:extLst>
              <a:ext uri="{FF2B5EF4-FFF2-40B4-BE49-F238E27FC236}">
                <a16:creationId xmlns:a16="http://schemas.microsoft.com/office/drawing/2014/main" id="{2C4461AE-18B6-A9BB-3C63-12099CE32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3124200"/>
            <a:ext cx="90805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HCl</a:t>
            </a:r>
          </a:p>
        </p:txBody>
      </p:sp>
      <p:sp>
        <p:nvSpPr>
          <p:cNvPr id="110601" name="Oval 9">
            <a:extLst>
              <a:ext uri="{FF2B5EF4-FFF2-40B4-BE49-F238E27FC236}">
                <a16:creationId xmlns:a16="http://schemas.microsoft.com/office/drawing/2014/main" id="{9E2848C5-568D-EF92-652D-4F244D4A5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4343400"/>
            <a:ext cx="90805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HCl</a:t>
            </a:r>
          </a:p>
        </p:txBody>
      </p:sp>
      <p:sp>
        <p:nvSpPr>
          <p:cNvPr id="110602" name="Oval 10">
            <a:extLst>
              <a:ext uri="{FF2B5EF4-FFF2-40B4-BE49-F238E27FC236}">
                <a16:creationId xmlns:a16="http://schemas.microsoft.com/office/drawing/2014/main" id="{10CEE68C-31F5-5F79-2F8A-A73B4AF87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7313" y="3962400"/>
            <a:ext cx="90805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HCl</a:t>
            </a:r>
          </a:p>
        </p:txBody>
      </p:sp>
      <p:sp>
        <p:nvSpPr>
          <p:cNvPr id="110603" name="Oval 11">
            <a:extLst>
              <a:ext uri="{FF2B5EF4-FFF2-40B4-BE49-F238E27FC236}">
                <a16:creationId xmlns:a16="http://schemas.microsoft.com/office/drawing/2014/main" id="{AA1C96E3-4C45-96E3-629D-7B7C72AA0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5513" y="3505200"/>
            <a:ext cx="90805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HCl</a:t>
            </a:r>
          </a:p>
        </p:txBody>
      </p:sp>
      <p:sp>
        <p:nvSpPr>
          <p:cNvPr id="110604" name="Oval 12">
            <a:extLst>
              <a:ext uri="{FF2B5EF4-FFF2-40B4-BE49-F238E27FC236}">
                <a16:creationId xmlns:a16="http://schemas.microsoft.com/office/drawing/2014/main" id="{092C8293-DA03-6E09-996A-01861DBFB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7313" y="5334000"/>
            <a:ext cx="90805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HCl</a:t>
            </a:r>
          </a:p>
        </p:txBody>
      </p:sp>
      <p:sp>
        <p:nvSpPr>
          <p:cNvPr id="110605" name="Oval 13">
            <a:extLst>
              <a:ext uri="{FF2B5EF4-FFF2-40B4-BE49-F238E27FC236}">
                <a16:creationId xmlns:a16="http://schemas.microsoft.com/office/drawing/2014/main" id="{5D00462F-35B7-AFCF-37B0-21366F39E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7863" y="5486400"/>
            <a:ext cx="90805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HCl</a:t>
            </a:r>
          </a:p>
        </p:txBody>
      </p:sp>
      <p:sp>
        <p:nvSpPr>
          <p:cNvPr id="110615" name="Text Box 23">
            <a:extLst>
              <a:ext uri="{FF2B5EF4-FFF2-40B4-BE49-F238E27FC236}">
                <a16:creationId xmlns:a16="http://schemas.microsoft.com/office/drawing/2014/main" id="{CAADF584-CFED-E853-007C-3F602F0CD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5105400"/>
            <a:ext cx="213201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Ice Particle </a:t>
            </a:r>
          </a:p>
          <a:p>
            <a:r>
              <a:rPr lang="en-US" altLang="en-US"/>
              <a:t>formed at low </a:t>
            </a:r>
          </a:p>
          <a:p>
            <a:r>
              <a:rPr lang="en-US" altLang="en-US"/>
              <a:t>Temperature</a:t>
            </a:r>
          </a:p>
          <a:p>
            <a:r>
              <a:rPr lang="en-US" altLang="en-US"/>
              <a:t>  (-80</a:t>
            </a:r>
            <a:r>
              <a:rPr lang="en-US" altLang="en-US" baseline="30000"/>
              <a:t>o</a:t>
            </a:r>
            <a:r>
              <a:rPr lang="en-US" altLang="en-US"/>
              <a:t>C)</a:t>
            </a:r>
          </a:p>
        </p:txBody>
      </p:sp>
      <p:sp>
        <p:nvSpPr>
          <p:cNvPr id="110617" name="AutoShape 25">
            <a:extLst>
              <a:ext uri="{FF2B5EF4-FFF2-40B4-BE49-F238E27FC236}">
                <a16:creationId xmlns:a16="http://schemas.microsoft.com/office/drawing/2014/main" id="{AFA94547-7B09-144A-46C1-370AB9433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2563" y="5257800"/>
            <a:ext cx="1073150" cy="152400"/>
          </a:xfrm>
          <a:prstGeom prst="rightArrow">
            <a:avLst>
              <a:gd name="adj1" fmla="val 50000"/>
              <a:gd name="adj2" fmla="val 17604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AU" alt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B7B1A608-5205-D404-948A-2E4895C481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Role of ClONO</a:t>
            </a:r>
            <a:r>
              <a:rPr lang="en-US" altLang="en-US" baseline="-25000">
                <a:solidFill>
                  <a:srgbClr val="A50021"/>
                </a:solidFill>
              </a:rPr>
              <a:t>2</a:t>
            </a:r>
            <a:endParaRPr lang="en-US" altLang="en-US" baseline="-25000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890D3D2B-1F69-C9FF-C608-2FB5C3093A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828800"/>
            <a:ext cx="8416925" cy="5029200"/>
          </a:xfrm>
          <a:solidFill>
            <a:schemeClr val="accent1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en-US" b="1"/>
              <a:t>Ozone Layer</a:t>
            </a:r>
            <a:r>
              <a:rPr lang="en-US" altLang="en-US">
                <a:solidFill>
                  <a:srgbClr val="A50021"/>
                </a:solidFill>
              </a:rPr>
              <a:t> (Radicals in PSC)</a:t>
            </a:r>
          </a:p>
          <a:p>
            <a:pPr>
              <a:buFontTx/>
              <a:buNone/>
            </a:pPr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106503" name="Oval 7">
            <a:extLst>
              <a:ext uri="{FF2B5EF4-FFF2-40B4-BE49-F238E27FC236}">
                <a16:creationId xmlns:a16="http://schemas.microsoft.com/office/drawing/2014/main" id="{F17D2CC4-5F03-0B66-805B-5947AD6CF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263" y="3810000"/>
            <a:ext cx="2724150" cy="2438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AU" altLang="en-US"/>
          </a:p>
        </p:txBody>
      </p:sp>
      <p:sp>
        <p:nvSpPr>
          <p:cNvPr id="106506" name="Text Box 10">
            <a:extLst>
              <a:ext uri="{FF2B5EF4-FFF2-40B4-BE49-F238E27FC236}">
                <a16:creationId xmlns:a16="http://schemas.microsoft.com/office/drawing/2014/main" id="{A7CE4294-13E6-C2FD-69EB-ADCDE381F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1213" y="4191000"/>
            <a:ext cx="1544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Crystal</a:t>
            </a:r>
          </a:p>
        </p:txBody>
      </p:sp>
      <p:sp>
        <p:nvSpPr>
          <p:cNvPr id="106516" name="Text Box 20">
            <a:extLst>
              <a:ext uri="{FF2B5EF4-FFF2-40B4-BE49-F238E27FC236}">
                <a16:creationId xmlns:a16="http://schemas.microsoft.com/office/drawing/2014/main" id="{496C5DBB-30C8-F434-1147-61324447E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013" y="4876800"/>
            <a:ext cx="214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HNO</a:t>
            </a:r>
            <a:r>
              <a:rPr lang="en-US" altLang="en-US" baseline="-25000"/>
              <a:t>3</a:t>
            </a:r>
            <a:r>
              <a:rPr lang="en-US" altLang="en-US"/>
              <a:t>.3H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</a:p>
        </p:txBody>
      </p:sp>
      <p:sp>
        <p:nvSpPr>
          <p:cNvPr id="106517" name="Text Box 21">
            <a:extLst>
              <a:ext uri="{FF2B5EF4-FFF2-40B4-BE49-F238E27FC236}">
                <a16:creationId xmlns:a16="http://schemas.microsoft.com/office/drawing/2014/main" id="{8F700D24-0307-9E09-79D1-9381B9B1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400" y="4537075"/>
            <a:ext cx="474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of</a:t>
            </a:r>
          </a:p>
        </p:txBody>
      </p:sp>
      <p:sp>
        <p:nvSpPr>
          <p:cNvPr id="106520" name="Oval 24">
            <a:extLst>
              <a:ext uri="{FF2B5EF4-FFF2-40B4-BE49-F238E27FC236}">
                <a16:creationId xmlns:a16="http://schemas.microsoft.com/office/drawing/2014/main" id="{8721167F-A971-4090-830B-CEEDD2589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3124200"/>
            <a:ext cx="90805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HCl</a:t>
            </a:r>
          </a:p>
        </p:txBody>
      </p:sp>
      <p:sp>
        <p:nvSpPr>
          <p:cNvPr id="106522" name="Oval 26">
            <a:extLst>
              <a:ext uri="{FF2B5EF4-FFF2-40B4-BE49-F238E27FC236}">
                <a16:creationId xmlns:a16="http://schemas.microsoft.com/office/drawing/2014/main" id="{4DFED2D8-8B81-B843-3ECC-D6F25E0FD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4343400"/>
            <a:ext cx="90805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HCl</a:t>
            </a:r>
          </a:p>
        </p:txBody>
      </p:sp>
      <p:sp>
        <p:nvSpPr>
          <p:cNvPr id="106523" name="Oval 27">
            <a:extLst>
              <a:ext uri="{FF2B5EF4-FFF2-40B4-BE49-F238E27FC236}">
                <a16:creationId xmlns:a16="http://schemas.microsoft.com/office/drawing/2014/main" id="{7D34483F-81B4-3E8A-84CC-800951678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7313" y="3962400"/>
            <a:ext cx="90805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HCl</a:t>
            </a:r>
          </a:p>
        </p:txBody>
      </p:sp>
      <p:sp>
        <p:nvSpPr>
          <p:cNvPr id="106524" name="Oval 28">
            <a:extLst>
              <a:ext uri="{FF2B5EF4-FFF2-40B4-BE49-F238E27FC236}">
                <a16:creationId xmlns:a16="http://schemas.microsoft.com/office/drawing/2014/main" id="{DB9AF0DC-A1CA-52AA-4A94-C0FD8399E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5513" y="3505200"/>
            <a:ext cx="90805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HCl</a:t>
            </a:r>
          </a:p>
        </p:txBody>
      </p:sp>
      <p:sp>
        <p:nvSpPr>
          <p:cNvPr id="106525" name="Oval 29">
            <a:extLst>
              <a:ext uri="{FF2B5EF4-FFF2-40B4-BE49-F238E27FC236}">
                <a16:creationId xmlns:a16="http://schemas.microsoft.com/office/drawing/2014/main" id="{FEDC8DAC-2C99-40CF-4EE9-534CEC096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7313" y="5334000"/>
            <a:ext cx="90805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HCl</a:t>
            </a:r>
          </a:p>
        </p:txBody>
      </p:sp>
      <p:sp>
        <p:nvSpPr>
          <p:cNvPr id="106526" name="Oval 30">
            <a:extLst>
              <a:ext uri="{FF2B5EF4-FFF2-40B4-BE49-F238E27FC236}">
                <a16:creationId xmlns:a16="http://schemas.microsoft.com/office/drawing/2014/main" id="{07123F79-9D09-2942-1B92-4D7A3E2FB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7863" y="5486400"/>
            <a:ext cx="90805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HCl</a:t>
            </a:r>
          </a:p>
        </p:txBody>
      </p:sp>
      <p:sp>
        <p:nvSpPr>
          <p:cNvPr id="106527" name="Oval 31">
            <a:extLst>
              <a:ext uri="{FF2B5EF4-FFF2-40B4-BE49-F238E27FC236}">
                <a16:creationId xmlns:a16="http://schemas.microsoft.com/office/drawing/2014/main" id="{6FDD9B65-720B-7D52-74BF-E652E2008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050" y="2514600"/>
            <a:ext cx="1403350" cy="12192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ClONO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106530" name="Line 34">
            <a:extLst>
              <a:ext uri="{FF2B5EF4-FFF2-40B4-BE49-F238E27FC236}">
                <a16:creationId xmlns:a16="http://schemas.microsoft.com/office/drawing/2014/main" id="{55495F1F-76F3-876B-8366-D519512B01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6500" y="3200400"/>
            <a:ext cx="247491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6531" name="Oval 35">
            <a:extLst>
              <a:ext uri="{FF2B5EF4-FFF2-40B4-BE49-F238E27FC236}">
                <a16:creationId xmlns:a16="http://schemas.microsoft.com/office/drawing/2014/main" id="{D5EAEECF-22BB-4A38-52E9-46CA852F5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2613" y="2743200"/>
            <a:ext cx="741362" cy="609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106533" name="Line 37">
            <a:extLst>
              <a:ext uri="{FF2B5EF4-FFF2-40B4-BE49-F238E27FC236}">
                <a16:creationId xmlns:a16="http://schemas.microsoft.com/office/drawing/2014/main" id="{2BCB4BB6-871E-02D8-843C-CF85174966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89663" y="3200400"/>
            <a:ext cx="660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6540" name="Text Box 44">
            <a:extLst>
              <a:ext uri="{FF2B5EF4-FFF2-40B4-BE49-F238E27FC236}">
                <a16:creationId xmlns:a16="http://schemas.microsoft.com/office/drawing/2014/main" id="{4F712AFE-1E98-F608-17CE-9BDD5FC5C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138" y="6289675"/>
            <a:ext cx="690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993300"/>
                </a:solidFill>
              </a:rPr>
              <a:t>ClONO</a:t>
            </a:r>
            <a:r>
              <a:rPr lang="en-US" altLang="en-US" baseline="-25000">
                <a:solidFill>
                  <a:srgbClr val="993300"/>
                </a:solidFill>
              </a:rPr>
              <a:t>2</a:t>
            </a:r>
            <a:r>
              <a:rPr lang="en-US" altLang="en-US">
                <a:solidFill>
                  <a:srgbClr val="993300"/>
                </a:solidFill>
              </a:rPr>
              <a:t> collides with HCl to form Molecular Chlorine</a:t>
            </a:r>
            <a:endParaRPr lang="en-US" altLang="en-US"/>
          </a:p>
          <a:p>
            <a:endParaRPr lang="en-US" altLang="en-US"/>
          </a:p>
        </p:txBody>
      </p:sp>
      <p:sp>
        <p:nvSpPr>
          <p:cNvPr id="106542" name="Text Box 46">
            <a:extLst>
              <a:ext uri="{FF2B5EF4-FFF2-40B4-BE49-F238E27FC236}">
                <a16:creationId xmlns:a16="http://schemas.microsoft.com/office/drawing/2014/main" id="{B5F81D39-171E-CB01-4667-3B89D93BA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5363" y="4419600"/>
            <a:ext cx="19192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Accumulates</a:t>
            </a:r>
          </a:p>
          <a:p>
            <a:r>
              <a:rPr lang="en-US" altLang="en-US"/>
              <a:t>  in Winter</a:t>
            </a:r>
          </a:p>
        </p:txBody>
      </p:sp>
      <p:sp>
        <p:nvSpPr>
          <p:cNvPr id="106543" name="AutoShape 47">
            <a:extLst>
              <a:ext uri="{FF2B5EF4-FFF2-40B4-BE49-F238E27FC236}">
                <a16:creationId xmlns:a16="http://schemas.microsoft.com/office/drawing/2014/main" id="{8398A654-A160-65B3-3070-3D7A9AE8B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7913" y="3505200"/>
            <a:ext cx="163512" cy="990600"/>
          </a:xfrm>
          <a:prstGeom prst="upArrow">
            <a:avLst>
              <a:gd name="adj1" fmla="val 50000"/>
              <a:gd name="adj2" fmla="val 151457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8B36800F-378E-FFFF-A07D-C263040D7F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50" y="609600"/>
            <a:ext cx="8416925" cy="1219200"/>
          </a:xfrm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Formation of Cl</a:t>
            </a:r>
            <a:r>
              <a:rPr lang="en-US" altLang="en-US" baseline="30000">
                <a:solidFill>
                  <a:srgbClr val="A50021"/>
                </a:solidFill>
              </a:rPr>
              <a:t>.</a:t>
            </a:r>
            <a:r>
              <a:rPr lang="en-US" altLang="en-US">
                <a:solidFill>
                  <a:srgbClr val="A50021"/>
                </a:solidFill>
              </a:rPr>
              <a:t> Radicals</a:t>
            </a:r>
            <a:endParaRPr lang="en-US" alt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A7DA9B43-E89E-816C-8C38-BE14C11D7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8768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 b="1"/>
              <a:t>Ozone Layer</a:t>
            </a:r>
            <a:r>
              <a:rPr lang="en-US" altLang="en-US">
                <a:solidFill>
                  <a:srgbClr val="A50021"/>
                </a:solidFill>
              </a:rPr>
              <a:t> (Radicals in PSC)</a:t>
            </a:r>
          </a:p>
          <a:p>
            <a:pPr>
              <a:buFontTx/>
              <a:buNone/>
            </a:pPr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112644" name="Oval 4">
            <a:extLst>
              <a:ext uri="{FF2B5EF4-FFF2-40B4-BE49-F238E27FC236}">
                <a16:creationId xmlns:a16="http://schemas.microsoft.com/office/drawing/2014/main" id="{2EE8674A-C4A2-C8C2-FB5F-279342F6A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263" y="3810000"/>
            <a:ext cx="2724150" cy="2438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AU" altLang="en-US"/>
          </a:p>
        </p:txBody>
      </p:sp>
      <p:sp>
        <p:nvSpPr>
          <p:cNvPr id="112645" name="Text Box 5">
            <a:extLst>
              <a:ext uri="{FF2B5EF4-FFF2-40B4-BE49-F238E27FC236}">
                <a16:creationId xmlns:a16="http://schemas.microsoft.com/office/drawing/2014/main" id="{8B0642C1-C0E5-DE42-1C4F-32E2651E2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1213" y="4191000"/>
            <a:ext cx="1544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Crystal</a:t>
            </a:r>
          </a:p>
        </p:txBody>
      </p:sp>
      <p:sp>
        <p:nvSpPr>
          <p:cNvPr id="112646" name="Text Box 6">
            <a:extLst>
              <a:ext uri="{FF2B5EF4-FFF2-40B4-BE49-F238E27FC236}">
                <a16:creationId xmlns:a16="http://schemas.microsoft.com/office/drawing/2014/main" id="{8FEBA1CA-F1F0-F6E6-EA32-4FC90CB3B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013" y="4876800"/>
            <a:ext cx="214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HNO</a:t>
            </a:r>
            <a:r>
              <a:rPr lang="en-US" altLang="en-US" baseline="-25000"/>
              <a:t>3</a:t>
            </a:r>
            <a:r>
              <a:rPr lang="en-US" altLang="en-US"/>
              <a:t>.3H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</a:p>
        </p:txBody>
      </p:sp>
      <p:sp>
        <p:nvSpPr>
          <p:cNvPr id="112647" name="Text Box 7">
            <a:extLst>
              <a:ext uri="{FF2B5EF4-FFF2-40B4-BE49-F238E27FC236}">
                <a16:creationId xmlns:a16="http://schemas.microsoft.com/office/drawing/2014/main" id="{53367344-5CFE-6DD4-3A5F-2FC3FC95F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400" y="4537075"/>
            <a:ext cx="474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of</a:t>
            </a:r>
          </a:p>
        </p:txBody>
      </p:sp>
      <p:sp>
        <p:nvSpPr>
          <p:cNvPr id="112648" name="Oval 8">
            <a:extLst>
              <a:ext uri="{FF2B5EF4-FFF2-40B4-BE49-F238E27FC236}">
                <a16:creationId xmlns:a16="http://schemas.microsoft.com/office/drawing/2014/main" id="{F69D2861-3807-24A3-3A90-0AA895410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3124200"/>
            <a:ext cx="90805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HCl</a:t>
            </a:r>
          </a:p>
        </p:txBody>
      </p:sp>
      <p:sp>
        <p:nvSpPr>
          <p:cNvPr id="112649" name="Oval 9">
            <a:extLst>
              <a:ext uri="{FF2B5EF4-FFF2-40B4-BE49-F238E27FC236}">
                <a16:creationId xmlns:a16="http://schemas.microsoft.com/office/drawing/2014/main" id="{0CCC16BA-CE88-85FC-AE12-7E1C28729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4343400"/>
            <a:ext cx="90805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HCl</a:t>
            </a:r>
          </a:p>
        </p:txBody>
      </p:sp>
      <p:sp>
        <p:nvSpPr>
          <p:cNvPr id="112650" name="Oval 10">
            <a:extLst>
              <a:ext uri="{FF2B5EF4-FFF2-40B4-BE49-F238E27FC236}">
                <a16:creationId xmlns:a16="http://schemas.microsoft.com/office/drawing/2014/main" id="{A1535DDD-DD55-C637-7B00-1FAF949A2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7313" y="3962400"/>
            <a:ext cx="90805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HCl</a:t>
            </a:r>
          </a:p>
        </p:txBody>
      </p:sp>
      <p:sp>
        <p:nvSpPr>
          <p:cNvPr id="112651" name="Oval 11">
            <a:extLst>
              <a:ext uri="{FF2B5EF4-FFF2-40B4-BE49-F238E27FC236}">
                <a16:creationId xmlns:a16="http://schemas.microsoft.com/office/drawing/2014/main" id="{43E57DBC-8A44-2CF5-C42D-445676E33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5513" y="3505200"/>
            <a:ext cx="90805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HCl</a:t>
            </a:r>
          </a:p>
        </p:txBody>
      </p:sp>
      <p:sp>
        <p:nvSpPr>
          <p:cNvPr id="112652" name="Oval 12">
            <a:extLst>
              <a:ext uri="{FF2B5EF4-FFF2-40B4-BE49-F238E27FC236}">
                <a16:creationId xmlns:a16="http://schemas.microsoft.com/office/drawing/2014/main" id="{920F830C-79C6-6DE6-FD07-E24185924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7313" y="5334000"/>
            <a:ext cx="90805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HCl</a:t>
            </a:r>
          </a:p>
        </p:txBody>
      </p:sp>
      <p:sp>
        <p:nvSpPr>
          <p:cNvPr id="112653" name="Oval 13">
            <a:extLst>
              <a:ext uri="{FF2B5EF4-FFF2-40B4-BE49-F238E27FC236}">
                <a16:creationId xmlns:a16="http://schemas.microsoft.com/office/drawing/2014/main" id="{E0B1F482-74E7-6CF1-FF25-4E48B157F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7863" y="5486400"/>
            <a:ext cx="90805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HCl</a:t>
            </a:r>
          </a:p>
        </p:txBody>
      </p:sp>
      <p:sp>
        <p:nvSpPr>
          <p:cNvPr id="112654" name="Oval 14">
            <a:extLst>
              <a:ext uri="{FF2B5EF4-FFF2-40B4-BE49-F238E27FC236}">
                <a16:creationId xmlns:a16="http://schemas.microsoft.com/office/drawing/2014/main" id="{3B38B611-CB38-D2A0-70DE-5B47BF142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050" y="2514600"/>
            <a:ext cx="1403350" cy="12192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ClONO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112655" name="Line 15">
            <a:extLst>
              <a:ext uri="{FF2B5EF4-FFF2-40B4-BE49-F238E27FC236}">
                <a16:creationId xmlns:a16="http://schemas.microsoft.com/office/drawing/2014/main" id="{6BDD3E3A-E332-A51E-A949-0FB8CCDA5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6500" y="3200400"/>
            <a:ext cx="247491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56" name="Oval 16">
            <a:extLst>
              <a:ext uri="{FF2B5EF4-FFF2-40B4-BE49-F238E27FC236}">
                <a16:creationId xmlns:a16="http://schemas.microsoft.com/office/drawing/2014/main" id="{E7E0637A-EC68-E520-AB01-1E8B962B6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2613" y="3124200"/>
            <a:ext cx="741362" cy="609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112657" name="Line 17">
            <a:extLst>
              <a:ext uri="{FF2B5EF4-FFF2-40B4-BE49-F238E27FC236}">
                <a16:creationId xmlns:a16="http://schemas.microsoft.com/office/drawing/2014/main" id="{ED9651AA-B329-812A-8CE6-A9912CF72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9663" y="3429000"/>
            <a:ext cx="66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58" name="Oval 18">
            <a:extLst>
              <a:ext uri="{FF2B5EF4-FFF2-40B4-BE49-F238E27FC236}">
                <a16:creationId xmlns:a16="http://schemas.microsoft.com/office/drawing/2014/main" id="{40A7783E-152A-E46C-8115-9983B487F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7913" y="2209800"/>
            <a:ext cx="576262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Cl</a:t>
            </a:r>
            <a:r>
              <a:rPr lang="en-US" altLang="en-US" sz="3600" baseline="30000"/>
              <a:t>.</a:t>
            </a:r>
            <a:endParaRPr lang="en-US" altLang="en-US"/>
          </a:p>
        </p:txBody>
      </p:sp>
      <p:sp>
        <p:nvSpPr>
          <p:cNvPr id="112659" name="Oval 19">
            <a:extLst>
              <a:ext uri="{FF2B5EF4-FFF2-40B4-BE49-F238E27FC236}">
                <a16:creationId xmlns:a16="http://schemas.microsoft.com/office/drawing/2014/main" id="{0EE5BF7C-3C2C-81A0-8288-387C8D26F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9275" y="2286000"/>
            <a:ext cx="57785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Cl</a:t>
            </a:r>
            <a:r>
              <a:rPr lang="en-US" altLang="en-US" sz="4000" b="1" baseline="30000"/>
              <a:t>.</a:t>
            </a:r>
            <a:r>
              <a:rPr lang="en-US" altLang="en-US" sz="4000" baseline="-25000"/>
              <a:t>.</a:t>
            </a:r>
            <a:endParaRPr lang="en-US" altLang="en-US"/>
          </a:p>
        </p:txBody>
      </p:sp>
      <p:sp>
        <p:nvSpPr>
          <p:cNvPr id="112660" name="Line 20">
            <a:extLst>
              <a:ext uri="{FF2B5EF4-FFF2-40B4-BE49-F238E27FC236}">
                <a16:creationId xmlns:a16="http://schemas.microsoft.com/office/drawing/2014/main" id="{E52BF103-FF4E-3C52-19A2-3FB40FABF8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27913" y="2743200"/>
            <a:ext cx="16351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61" name="Line 21">
            <a:extLst>
              <a:ext uri="{FF2B5EF4-FFF2-40B4-BE49-F238E27FC236}">
                <a16:creationId xmlns:a16="http://schemas.microsoft.com/office/drawing/2014/main" id="{61D47854-2FE2-0B6E-4587-C4557BC144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73975" y="2743200"/>
            <a:ext cx="4953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62" name="Text Box 22">
            <a:extLst>
              <a:ext uri="{FF2B5EF4-FFF2-40B4-BE49-F238E27FC236}">
                <a16:creationId xmlns:a16="http://schemas.microsoft.com/office/drawing/2014/main" id="{B5AD0285-75D8-0323-7586-85321C0EB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6248400"/>
            <a:ext cx="7380288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993300"/>
                </a:solidFill>
              </a:rPr>
              <a:t>When the Light in Summer appears Cl</a:t>
            </a:r>
            <a:r>
              <a:rPr lang="en-US" altLang="en-US" baseline="-25000">
                <a:solidFill>
                  <a:srgbClr val="993300"/>
                </a:solidFill>
              </a:rPr>
              <a:t>2</a:t>
            </a:r>
            <a:r>
              <a:rPr lang="en-US" altLang="en-US">
                <a:solidFill>
                  <a:srgbClr val="993300"/>
                </a:solidFill>
              </a:rPr>
              <a:t> is converted  to Cl</a:t>
            </a:r>
            <a:r>
              <a:rPr lang="en-US" altLang="en-US" sz="4000" b="1" baseline="30000"/>
              <a:t>.</a:t>
            </a:r>
            <a:endParaRPr lang="en-US" altLang="en-US"/>
          </a:p>
          <a:p>
            <a:endParaRPr lang="en-US" altLang="en-US"/>
          </a:p>
        </p:txBody>
      </p:sp>
      <p:sp>
        <p:nvSpPr>
          <p:cNvPr id="112663" name="Text Box 23">
            <a:extLst>
              <a:ext uri="{FF2B5EF4-FFF2-40B4-BE49-F238E27FC236}">
                <a16:creationId xmlns:a16="http://schemas.microsoft.com/office/drawing/2014/main" id="{ECFD9051-19EC-A78F-5135-F8F2AEF6F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6525" y="3048000"/>
            <a:ext cx="13636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UV light</a:t>
            </a:r>
          </a:p>
          <a:p>
            <a:r>
              <a:rPr lang="en-US" altLang="en-US">
                <a:solidFill>
                  <a:schemeClr val="accent2"/>
                </a:solidFill>
              </a:rPr>
              <a:t>Summer</a:t>
            </a:r>
            <a:endParaRPr lang="en-US" altLang="en-US"/>
          </a:p>
        </p:txBody>
      </p:sp>
      <p:sp>
        <p:nvSpPr>
          <p:cNvPr id="112664" name="Text Box 24">
            <a:extLst>
              <a:ext uri="{FF2B5EF4-FFF2-40B4-BE49-F238E27FC236}">
                <a16:creationId xmlns:a16="http://schemas.microsoft.com/office/drawing/2014/main" id="{A0E3B2E6-A3DB-C043-A72C-540392437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2813" y="4724400"/>
            <a:ext cx="19192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Accumulates</a:t>
            </a:r>
          </a:p>
          <a:p>
            <a:r>
              <a:rPr lang="en-US" altLang="en-US"/>
              <a:t>  in Winter</a:t>
            </a:r>
          </a:p>
        </p:txBody>
      </p:sp>
      <p:sp>
        <p:nvSpPr>
          <p:cNvPr id="112665" name="AutoShape 25">
            <a:extLst>
              <a:ext uri="{FF2B5EF4-FFF2-40B4-BE49-F238E27FC236}">
                <a16:creationId xmlns:a16="http://schemas.microsoft.com/office/drawing/2014/main" id="{139D2F9C-40C7-E2C0-992D-478DB89E9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7913" y="3733800"/>
            <a:ext cx="163512" cy="990600"/>
          </a:xfrm>
          <a:prstGeom prst="upArrow">
            <a:avLst>
              <a:gd name="adj1" fmla="val 50000"/>
              <a:gd name="adj2" fmla="val 151457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03710087-68E8-62E9-45E6-749F519084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Hole Closure</a:t>
            </a:r>
            <a:endParaRPr lang="en-US" altLang="en-US"/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2B005A5E-4D6E-EA67-E145-1C47157328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676400"/>
            <a:ext cx="8416925" cy="49530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ClONO</a:t>
            </a:r>
            <a:r>
              <a:rPr lang="en-US" altLang="en-US" baseline="-25000"/>
              <a:t>2(g)</a:t>
            </a:r>
            <a:r>
              <a:rPr lang="en-US" altLang="en-US"/>
              <a:t> also reacts with water</a:t>
            </a:r>
          </a:p>
          <a:p>
            <a:pPr>
              <a:buFontTx/>
              <a:buNone/>
            </a:pPr>
            <a:r>
              <a:rPr lang="en-US" altLang="en-US"/>
              <a:t>H</a:t>
            </a:r>
            <a:r>
              <a:rPr lang="en-US" altLang="en-US" baseline="-25000"/>
              <a:t>2</a:t>
            </a:r>
            <a:r>
              <a:rPr lang="en-US" altLang="en-US"/>
              <a:t>O(s) + ClONO</a:t>
            </a:r>
            <a:r>
              <a:rPr lang="en-US" altLang="en-US" baseline="-25000"/>
              <a:t>2(g)</a:t>
            </a:r>
            <a:r>
              <a:rPr lang="en-US" altLang="en-US"/>
              <a:t>         HOCl</a:t>
            </a:r>
            <a:r>
              <a:rPr lang="en-US" altLang="en-US" baseline="-25000"/>
              <a:t>(g)</a:t>
            </a:r>
            <a:r>
              <a:rPr lang="en-US" altLang="en-US"/>
              <a:t>  +HNO</a:t>
            </a:r>
            <a:r>
              <a:rPr lang="en-US" altLang="en-US" baseline="-25000"/>
              <a:t>3(s)</a:t>
            </a:r>
          </a:p>
          <a:p>
            <a:pPr>
              <a:buFontTx/>
              <a:buNone/>
            </a:pPr>
            <a:endParaRPr lang="en-US" altLang="en-US" baseline="-25000"/>
          </a:p>
          <a:p>
            <a:pPr>
              <a:buFontTx/>
              <a:buNone/>
            </a:pPr>
            <a:r>
              <a:rPr lang="en-US" altLang="en-US"/>
              <a:t>HOCl   </a:t>
            </a:r>
            <a:r>
              <a:rPr lang="en-US" altLang="en-US" baseline="-25000"/>
              <a:t> </a:t>
            </a:r>
            <a:r>
              <a:rPr lang="en-US" altLang="en-US"/>
              <a:t>+  UV light          OH</a:t>
            </a:r>
            <a:r>
              <a:rPr lang="en-US" altLang="en-US" sz="6000" b="1" baseline="30000"/>
              <a:t>.</a:t>
            </a:r>
            <a:r>
              <a:rPr lang="en-US" altLang="en-US"/>
              <a:t>   +   </a:t>
            </a:r>
            <a:r>
              <a:rPr lang="en-US" altLang="en-US">
                <a:solidFill>
                  <a:srgbClr val="FF0000"/>
                </a:solidFill>
              </a:rPr>
              <a:t>Cl</a:t>
            </a:r>
            <a:r>
              <a:rPr lang="en-US" altLang="en-US" sz="6000" b="1" baseline="30000">
                <a:solidFill>
                  <a:srgbClr val="FF0000"/>
                </a:solidFill>
              </a:rPr>
              <a:t>.</a:t>
            </a:r>
            <a:endParaRPr lang="en-US" altLang="en-US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It is only when the vortex has vanished does chlorine predominate in its inactive forms and the hole closes.</a:t>
            </a:r>
          </a:p>
        </p:txBody>
      </p:sp>
      <p:sp>
        <p:nvSpPr>
          <p:cNvPr id="108549" name="AutoShape 5">
            <a:extLst>
              <a:ext uri="{FF2B5EF4-FFF2-40B4-BE49-F238E27FC236}">
                <a16:creationId xmlns:a16="http://schemas.microsoft.com/office/drawing/2014/main" id="{BD69131E-DF90-2F0A-F4C7-4FCF1FBD9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438400"/>
            <a:ext cx="495300" cy="2286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AU" altLang="en-US"/>
          </a:p>
        </p:txBody>
      </p:sp>
      <p:sp>
        <p:nvSpPr>
          <p:cNvPr id="108550" name="AutoShape 6">
            <a:extLst>
              <a:ext uri="{FF2B5EF4-FFF2-40B4-BE49-F238E27FC236}">
                <a16:creationId xmlns:a16="http://schemas.microsoft.com/office/drawing/2014/main" id="{B01B1931-EB21-ED9B-51BE-13456F42A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10000"/>
            <a:ext cx="495300" cy="2286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AU" alt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EE1D9FD6-8C25-DAE1-9872-4BE6B34AC2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Dimer ClOOCl</a:t>
            </a:r>
            <a:endParaRPr lang="en-US" altLang="en-US"/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C238F319-2F76-4FBE-94D7-8F18F6198B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828800"/>
            <a:ext cx="8416925" cy="4800600"/>
          </a:xfrm>
          <a:solidFill>
            <a:schemeClr val="accent1"/>
          </a:solidFill>
          <a:ln>
            <a:solidFill>
              <a:srgbClr val="FFFFCC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</a:t>
            </a:r>
            <a:r>
              <a:rPr lang="en-US" altLang="en-US">
                <a:solidFill>
                  <a:srgbClr val="FF0000"/>
                </a:solidFill>
              </a:rPr>
              <a:t>ClO</a:t>
            </a:r>
            <a:r>
              <a:rPr lang="en-US" altLang="en-US" sz="6000" b="1" baseline="30000">
                <a:solidFill>
                  <a:srgbClr val="FF0000"/>
                </a:solidFill>
              </a:rPr>
              <a:t>.</a:t>
            </a:r>
            <a:r>
              <a:rPr lang="en-US" altLang="en-US" sz="6000" b="1" baseline="30000">
                <a:solidFill>
                  <a:srgbClr val="A50021"/>
                </a:solidFill>
              </a:rPr>
              <a:t> </a:t>
            </a:r>
            <a:r>
              <a:rPr lang="en-US" altLang="en-US">
                <a:solidFill>
                  <a:srgbClr val="A50021"/>
                </a:solidFill>
              </a:rPr>
              <a:t>also builds up in the dark and this dimerizes to for a relatively stable species.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     </a:t>
            </a:r>
            <a:r>
              <a:rPr lang="en-US" altLang="en-US">
                <a:solidFill>
                  <a:srgbClr val="FF0000"/>
                </a:solidFill>
              </a:rPr>
              <a:t>ClO</a:t>
            </a:r>
            <a:r>
              <a:rPr lang="en-US" altLang="en-US" sz="6000" b="1" baseline="30000">
                <a:solidFill>
                  <a:srgbClr val="FF0000"/>
                </a:solidFill>
              </a:rPr>
              <a:t>.</a:t>
            </a:r>
            <a:r>
              <a:rPr lang="en-US" altLang="en-US" sz="6000" b="1" baseline="30000">
                <a:solidFill>
                  <a:srgbClr val="A50021"/>
                </a:solidFill>
              </a:rPr>
              <a:t> </a:t>
            </a:r>
            <a:r>
              <a:rPr lang="en-US" altLang="en-US">
                <a:solidFill>
                  <a:srgbClr val="A50021"/>
                </a:solidFill>
              </a:rPr>
              <a:t>+ </a:t>
            </a:r>
            <a:r>
              <a:rPr lang="en-US" altLang="en-US">
                <a:solidFill>
                  <a:srgbClr val="FF0000"/>
                </a:solidFill>
              </a:rPr>
              <a:t>ClO</a:t>
            </a:r>
            <a:r>
              <a:rPr lang="en-US" altLang="en-US" sz="6000" b="1" baseline="30000">
                <a:solidFill>
                  <a:srgbClr val="FF0000"/>
                </a:solidFill>
              </a:rPr>
              <a:t>.</a:t>
            </a:r>
            <a:r>
              <a:rPr lang="en-US" altLang="en-US" baseline="30000">
                <a:solidFill>
                  <a:srgbClr val="A50021"/>
                </a:solidFill>
              </a:rPr>
              <a:t>              </a:t>
            </a:r>
            <a:r>
              <a:rPr lang="en-US" altLang="en-US">
                <a:solidFill>
                  <a:srgbClr val="A50021"/>
                </a:solidFill>
              </a:rPr>
              <a:t>ClOOCl  </a:t>
            </a:r>
          </a:p>
          <a:p>
            <a:pPr>
              <a:buFontTx/>
              <a:buNone/>
            </a:pPr>
            <a:r>
              <a:rPr lang="en-US" altLang="en-US"/>
              <a:t>When the </a:t>
            </a:r>
            <a:r>
              <a:rPr lang="en-US" altLang="en-US">
                <a:solidFill>
                  <a:srgbClr val="FFCC00"/>
                </a:solidFill>
              </a:rPr>
              <a:t>Sun </a:t>
            </a:r>
            <a:r>
              <a:rPr lang="en-US" altLang="en-US"/>
              <a:t>Appears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        ClOOCl          </a:t>
            </a:r>
            <a:r>
              <a:rPr lang="en-US" altLang="en-US">
                <a:solidFill>
                  <a:srgbClr val="FF0000"/>
                </a:solidFill>
              </a:rPr>
              <a:t>2 Cl</a:t>
            </a:r>
            <a:r>
              <a:rPr lang="en-US" altLang="en-US" sz="6000" b="1" baseline="30000">
                <a:solidFill>
                  <a:srgbClr val="FF0000"/>
                </a:solidFill>
              </a:rPr>
              <a:t>.</a:t>
            </a:r>
            <a:r>
              <a:rPr lang="en-US" altLang="en-US" baseline="30000">
                <a:solidFill>
                  <a:srgbClr val="A50021"/>
                </a:solidFill>
              </a:rPr>
              <a:t>  </a:t>
            </a:r>
            <a:r>
              <a:rPr lang="en-US" altLang="en-US">
                <a:solidFill>
                  <a:srgbClr val="A50021"/>
                </a:solidFill>
              </a:rPr>
              <a:t>+</a:t>
            </a:r>
            <a:r>
              <a:rPr lang="en-US" altLang="en-US" baseline="30000">
                <a:solidFill>
                  <a:srgbClr val="A50021"/>
                </a:solidFill>
              </a:rPr>
              <a:t>    </a:t>
            </a:r>
            <a:r>
              <a:rPr lang="en-US" altLang="en-US">
                <a:solidFill>
                  <a:srgbClr val="A50021"/>
                </a:solidFill>
              </a:rPr>
              <a:t>2O</a:t>
            </a:r>
            <a:r>
              <a:rPr lang="en-US" altLang="en-US" sz="6000" b="1" baseline="30000">
                <a:solidFill>
                  <a:srgbClr val="A50021"/>
                </a:solidFill>
              </a:rPr>
              <a:t>.</a:t>
            </a:r>
            <a:r>
              <a:rPr lang="en-US" altLang="en-US" baseline="30000">
                <a:solidFill>
                  <a:srgbClr val="A50021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Which contributes to Ozone destruction.</a:t>
            </a:r>
          </a:p>
          <a:p>
            <a:pPr>
              <a:buFontTx/>
              <a:buNone/>
            </a:pPr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120839" name="AutoShape 7">
            <a:extLst>
              <a:ext uri="{FF2B5EF4-FFF2-40B4-BE49-F238E27FC236}">
                <a16:creationId xmlns:a16="http://schemas.microsoft.com/office/drawing/2014/main" id="{80CCDD88-802E-20C3-0ECD-6B9C0EB6B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0"/>
            <a:ext cx="644525" cy="228600"/>
          </a:xfrm>
          <a:prstGeom prst="rightArrow">
            <a:avLst>
              <a:gd name="adj1" fmla="val 50000"/>
              <a:gd name="adj2" fmla="val 70486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0840" name="AutoShape 8">
            <a:extLst>
              <a:ext uri="{FF2B5EF4-FFF2-40B4-BE49-F238E27FC236}">
                <a16:creationId xmlns:a16="http://schemas.microsoft.com/office/drawing/2014/main" id="{06741FBD-EA32-21D3-F928-D81585623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105400"/>
            <a:ext cx="644525" cy="228600"/>
          </a:xfrm>
          <a:prstGeom prst="rightArrow">
            <a:avLst>
              <a:gd name="adj1" fmla="val 50000"/>
              <a:gd name="adj2" fmla="val 70486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40897A05-568C-94CA-6024-E50D0B489A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Antarctic and Arctic Vortexes</a:t>
            </a:r>
            <a:endParaRPr lang="en-US" altLang="en-US"/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0A7352DA-B424-F008-E7D0-43CF815268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3434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 b="1"/>
              <a:t>Ozone Layer </a:t>
            </a:r>
            <a:r>
              <a:rPr lang="en-US" altLang="en-US">
                <a:solidFill>
                  <a:srgbClr val="993300"/>
                </a:solidFill>
              </a:rPr>
              <a:t>(PSC’s)</a:t>
            </a:r>
          </a:p>
          <a:p>
            <a:pPr>
              <a:buFontTx/>
              <a:buNone/>
            </a:pPr>
            <a:r>
              <a:rPr lang="en-US" altLang="en-US" sz="2800"/>
              <a:t>The Antarctic vortex is more intense than the Arctic which is more sensitive to temperature. </a:t>
            </a:r>
          </a:p>
          <a:p>
            <a:pPr>
              <a:buFontTx/>
              <a:buNone/>
            </a:pPr>
            <a:r>
              <a:rPr lang="en-US" altLang="en-US" sz="2800"/>
              <a:t>The Arctic vortex is broken down more readily by rise of planetary waves created when air flows over mountains.</a:t>
            </a:r>
          </a:p>
          <a:p>
            <a:pPr>
              <a:buFontTx/>
              <a:buNone/>
            </a:pPr>
            <a:r>
              <a:rPr lang="en-US" altLang="en-US" sz="2800"/>
              <a:t>Current research is using a </a:t>
            </a:r>
            <a:r>
              <a:rPr lang="en-US" altLang="en-US" sz="2800">
                <a:solidFill>
                  <a:srgbClr val="993300"/>
                </a:solidFill>
              </a:rPr>
              <a:t>U2 type</a:t>
            </a:r>
            <a:r>
              <a:rPr lang="en-US" altLang="en-US" sz="2800"/>
              <a:t> aeroplanes to probe PSC’s</a:t>
            </a:r>
          </a:p>
          <a:p>
            <a:pPr>
              <a:buFontTx/>
              <a:buNone/>
            </a:pPr>
            <a:endParaRPr lang="en-US" altLang="en-US" sz="2800">
              <a:solidFill>
                <a:srgbClr val="993300"/>
              </a:solidFill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35A147DD-DF3E-5ABE-09C5-7F9E8D7680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Possible Link</a:t>
            </a:r>
            <a:endParaRPr lang="en-US" altLang="en-US"/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85EF24D9-9FED-7326-69C4-7DB6CFDFA0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3434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 b="1"/>
              <a:t>Ozone Layer </a:t>
            </a:r>
          </a:p>
          <a:p>
            <a:pPr>
              <a:buFontTx/>
              <a:buNone/>
            </a:pPr>
            <a:r>
              <a:rPr lang="en-US" altLang="en-US" b="1"/>
              <a:t>“</a:t>
            </a:r>
            <a:r>
              <a:rPr lang="en-US" altLang="en-US"/>
              <a:t>But </a:t>
            </a:r>
            <a:r>
              <a:rPr lang="en-US" altLang="en-US">
                <a:solidFill>
                  <a:srgbClr val="993300"/>
                </a:solidFill>
              </a:rPr>
              <a:t>PSC’s</a:t>
            </a:r>
            <a:r>
              <a:rPr lang="en-US" altLang="en-US"/>
              <a:t> were here long before any one had the bright Idea of putting CFC’s into refrigerators. It’s our pollution that’s reacting with clouds and causing the problem. And our </a:t>
            </a:r>
            <a:r>
              <a:rPr lang="en-US" altLang="en-US">
                <a:solidFill>
                  <a:srgbClr val="993300"/>
                </a:solidFill>
              </a:rPr>
              <a:t>CO</a:t>
            </a:r>
            <a:r>
              <a:rPr lang="en-US" altLang="en-US" baseline="-25000">
                <a:solidFill>
                  <a:srgbClr val="993300"/>
                </a:solidFill>
              </a:rPr>
              <a:t>2</a:t>
            </a:r>
            <a:r>
              <a:rPr lang="en-US" altLang="en-US"/>
              <a:t> that will make the clouds more prevalent.”</a:t>
            </a:r>
          </a:p>
          <a:p>
            <a:pPr>
              <a:buFontTx/>
              <a:buNone/>
            </a:pPr>
            <a:r>
              <a:rPr lang="en-US" altLang="en-US"/>
              <a:t>“</a:t>
            </a:r>
            <a:r>
              <a:rPr lang="en-US" altLang="en-US">
                <a:solidFill>
                  <a:srgbClr val="FF0000"/>
                </a:solidFill>
              </a:rPr>
              <a:t>Possible link : Greenhouse &amp; Ozone Hole ?”</a:t>
            </a:r>
            <a:endParaRPr lang="en-US" alt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B0C1EF63-2025-0810-57B3-47237BF87E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Further Reading</a:t>
            </a:r>
            <a:endParaRPr lang="en-US" altLang="en-US"/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6D4B07D8-8D09-E66C-F39E-391F145BA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3434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 b="1"/>
              <a:t>Ozone Layer</a:t>
            </a:r>
          </a:p>
          <a:p>
            <a:pPr>
              <a:buFontTx/>
              <a:buNone/>
            </a:pPr>
            <a:r>
              <a:rPr lang="en-US" altLang="en-US" b="1"/>
              <a:t>“</a:t>
            </a:r>
            <a:r>
              <a:rPr lang="en-US" altLang="en-US"/>
              <a:t>The Hole Story” by G.Walker</a:t>
            </a:r>
          </a:p>
          <a:p>
            <a:pPr>
              <a:buFontTx/>
              <a:buNone/>
            </a:pPr>
            <a:r>
              <a:rPr lang="en-US" altLang="en-US"/>
              <a:t>   New Scientist, p24 , March 2000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Websites</a:t>
            </a:r>
          </a:p>
          <a:p>
            <a:pPr>
              <a:buFontTx/>
              <a:buNone/>
            </a:pPr>
            <a:r>
              <a:rPr lang="en-US" altLang="en-US"/>
              <a:t>www.nilu.no/projects/theseo2000/</a:t>
            </a:r>
          </a:p>
          <a:p>
            <a:pPr>
              <a:buFontTx/>
              <a:buNone/>
            </a:pPr>
            <a:r>
              <a:rPr lang="en-US" altLang="en-US"/>
              <a:t>www.ozone-sec.ch.cam.ac.uk</a:t>
            </a:r>
          </a:p>
          <a:p>
            <a:pPr>
              <a:buFontTx/>
              <a:buNone/>
            </a:pPr>
            <a:r>
              <a:rPr lang="en-US" altLang="en-US" b="1"/>
              <a:t>SOLVE, </a:t>
            </a:r>
            <a:r>
              <a:rPr lang="en-US" altLang="en-US"/>
              <a:t>http :/cloud1.arc.nasa.gov/solve/</a:t>
            </a:r>
            <a:endParaRPr lang="en-US" altLang="en-US">
              <a:solidFill>
                <a:srgbClr val="993300"/>
              </a:solidFill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Text Box 2">
            <a:extLst>
              <a:ext uri="{FF2B5EF4-FFF2-40B4-BE49-F238E27FC236}">
                <a16:creationId xmlns:a16="http://schemas.microsoft.com/office/drawing/2014/main" id="{8B25C263-BECE-6530-3526-6C3498191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363" y="1052513"/>
            <a:ext cx="8577262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>
            <a:extLst>
              <a:ext uri="{FF2B5EF4-FFF2-40B4-BE49-F238E27FC236}">
                <a16:creationId xmlns:a16="http://schemas.microsoft.com/office/drawing/2014/main" id="{AA4AEDBC-0ED7-3D28-7EA1-169B3946F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Isotopes of Xe</a:t>
            </a:r>
            <a:endParaRPr lang="en-US" altLang="en-US"/>
          </a:p>
        </p:txBody>
      </p:sp>
      <p:sp>
        <p:nvSpPr>
          <p:cNvPr id="74755" name="Rectangle 1027">
            <a:extLst>
              <a:ext uri="{FF2B5EF4-FFF2-40B4-BE49-F238E27FC236}">
                <a16:creationId xmlns:a16="http://schemas.microsoft.com/office/drawing/2014/main" id="{78B635F4-EE48-A065-AB35-9D1F20CF4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4958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   Xenon has 9 isotopes </a:t>
            </a:r>
          </a:p>
          <a:p>
            <a:pPr>
              <a:buFontTx/>
              <a:buNone/>
            </a:pPr>
            <a:r>
              <a:rPr lang="en-US" altLang="en-US" baseline="30000">
                <a:solidFill>
                  <a:srgbClr val="A50021"/>
                </a:solidFill>
              </a:rPr>
              <a:t>    </a:t>
            </a:r>
          </a:p>
          <a:p>
            <a:pPr>
              <a:buFontTx/>
              <a:buNone/>
            </a:pPr>
            <a:r>
              <a:rPr lang="en-US" altLang="en-US" baseline="30000">
                <a:solidFill>
                  <a:srgbClr val="A50021"/>
                </a:solidFill>
              </a:rPr>
              <a:t>With the following distribution</a:t>
            </a:r>
          </a:p>
          <a:p>
            <a:pPr>
              <a:buFontTx/>
              <a:buNone/>
            </a:pPr>
            <a:r>
              <a:rPr lang="en-US" altLang="en-US" baseline="30000">
                <a:solidFill>
                  <a:srgbClr val="A50021"/>
                </a:solidFill>
              </a:rPr>
              <a:t>      124</a:t>
            </a:r>
            <a:r>
              <a:rPr lang="en-US" altLang="en-US">
                <a:solidFill>
                  <a:srgbClr val="A50021"/>
                </a:solidFill>
              </a:rPr>
              <a:t>Xe 0.1%</a:t>
            </a:r>
            <a:r>
              <a:rPr lang="en-US" altLang="en-US" baseline="30000">
                <a:solidFill>
                  <a:srgbClr val="A50021"/>
                </a:solidFill>
              </a:rPr>
              <a:t> </a:t>
            </a:r>
            <a:r>
              <a:rPr lang="en-US" altLang="en-US">
                <a:solidFill>
                  <a:srgbClr val="A50021"/>
                </a:solidFill>
              </a:rPr>
              <a:t>,  </a:t>
            </a:r>
            <a:r>
              <a:rPr lang="en-US" altLang="en-US" baseline="30000">
                <a:solidFill>
                  <a:srgbClr val="A50021"/>
                </a:solidFill>
              </a:rPr>
              <a:t>126</a:t>
            </a:r>
            <a:r>
              <a:rPr lang="en-US" altLang="en-US">
                <a:solidFill>
                  <a:srgbClr val="A50021"/>
                </a:solidFill>
              </a:rPr>
              <a:t>Xe 0.09%, </a:t>
            </a:r>
            <a:r>
              <a:rPr lang="en-US" altLang="en-US" baseline="30000">
                <a:solidFill>
                  <a:srgbClr val="A50021"/>
                </a:solidFill>
              </a:rPr>
              <a:t>128</a:t>
            </a:r>
            <a:r>
              <a:rPr lang="en-US" altLang="en-US">
                <a:solidFill>
                  <a:srgbClr val="A50021"/>
                </a:solidFill>
              </a:rPr>
              <a:t>Xe 1.91%</a:t>
            </a:r>
            <a:r>
              <a:rPr lang="en-US" altLang="en-US" baseline="30000">
                <a:solidFill>
                  <a:srgbClr val="A50021"/>
                </a:solidFill>
              </a:rPr>
              <a:t>     129</a:t>
            </a:r>
            <a:r>
              <a:rPr lang="en-US" altLang="en-US">
                <a:solidFill>
                  <a:srgbClr val="A50021"/>
                </a:solidFill>
              </a:rPr>
              <a:t>Xe 26.4%, </a:t>
            </a:r>
            <a:r>
              <a:rPr lang="en-US" altLang="en-US" baseline="30000">
                <a:solidFill>
                  <a:srgbClr val="A50021"/>
                </a:solidFill>
              </a:rPr>
              <a:t>130</a:t>
            </a:r>
            <a:r>
              <a:rPr lang="en-US" altLang="en-US">
                <a:solidFill>
                  <a:srgbClr val="A50021"/>
                </a:solidFill>
              </a:rPr>
              <a:t>Xe 4.1%,   </a:t>
            </a:r>
            <a:r>
              <a:rPr lang="en-US" altLang="en-US" baseline="30000">
                <a:solidFill>
                  <a:srgbClr val="A50021"/>
                </a:solidFill>
              </a:rPr>
              <a:t>131</a:t>
            </a:r>
            <a:r>
              <a:rPr lang="en-US" altLang="en-US">
                <a:solidFill>
                  <a:srgbClr val="A50021"/>
                </a:solidFill>
              </a:rPr>
              <a:t>Xe 21.2%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	</a:t>
            </a:r>
            <a:r>
              <a:rPr lang="en-US" altLang="en-US" baseline="30000">
                <a:solidFill>
                  <a:srgbClr val="A50021"/>
                </a:solidFill>
              </a:rPr>
              <a:t>132</a:t>
            </a:r>
            <a:r>
              <a:rPr lang="en-US" altLang="en-US">
                <a:solidFill>
                  <a:srgbClr val="A50021"/>
                </a:solidFill>
              </a:rPr>
              <a:t>Xe 26.9%, </a:t>
            </a:r>
            <a:r>
              <a:rPr lang="en-US" altLang="en-US" baseline="30000">
                <a:solidFill>
                  <a:srgbClr val="A50021"/>
                </a:solidFill>
              </a:rPr>
              <a:t>134</a:t>
            </a:r>
            <a:r>
              <a:rPr lang="en-US" altLang="en-US">
                <a:solidFill>
                  <a:srgbClr val="A50021"/>
                </a:solidFill>
              </a:rPr>
              <a:t>Xe 10.4%, </a:t>
            </a:r>
            <a:r>
              <a:rPr lang="en-US" altLang="en-US" baseline="30000">
                <a:solidFill>
                  <a:srgbClr val="A50021"/>
                </a:solidFill>
              </a:rPr>
              <a:t>136</a:t>
            </a:r>
            <a:r>
              <a:rPr lang="en-US" altLang="en-US">
                <a:solidFill>
                  <a:srgbClr val="A50021"/>
                </a:solidFill>
              </a:rPr>
              <a:t>Xe  8.9%</a:t>
            </a:r>
          </a:p>
          <a:p>
            <a:pPr>
              <a:buFontTx/>
              <a:buNone/>
            </a:pPr>
            <a:r>
              <a:rPr lang="en-US" altLang="en-US"/>
              <a:t>        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FA4995E-963B-2C67-93FE-43CD0CB3C8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416925" cy="1143000"/>
          </a:xfrm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Distribution of Xe isotopes</a:t>
            </a:r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EE89445-5559-F95B-C112-EC1959437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495800"/>
          </a:xfrm>
          <a:solidFill>
            <a:schemeClr val="accent1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A50021"/>
                </a:solidFill>
              </a:rPr>
              <a:t>   Nucleosynthesis  gives  rise to </a:t>
            </a:r>
            <a:r>
              <a:rPr lang="en-US" altLang="en-US" sz="2800" baseline="30000">
                <a:solidFill>
                  <a:srgbClr val="A50021"/>
                </a:solidFill>
              </a:rPr>
              <a:t>129</a:t>
            </a:r>
            <a:r>
              <a:rPr lang="en-US" altLang="en-US" sz="2800">
                <a:solidFill>
                  <a:srgbClr val="A50021"/>
                </a:solidFill>
              </a:rPr>
              <a:t>Xe</a:t>
            </a: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     </a:t>
            </a:r>
            <a:r>
              <a:rPr lang="en-US" altLang="en-US" sz="2800">
                <a:solidFill>
                  <a:srgbClr val="A50021"/>
                </a:solidFill>
                <a:sym typeface="Symbol" panose="05050102010706020507" pitchFamily="18" charset="2"/>
              </a:rPr>
              <a:t></a:t>
            </a:r>
            <a:r>
              <a:rPr lang="en-US" altLang="en-US" sz="2800" baseline="30000">
                <a:solidFill>
                  <a:srgbClr val="A50021"/>
                </a:solidFill>
                <a:sym typeface="Symbol" panose="05050102010706020507" pitchFamily="18" charset="2"/>
              </a:rPr>
              <a:t>- </a:t>
            </a:r>
            <a:r>
              <a:rPr lang="en-US" altLang="en-US" sz="2800">
                <a:solidFill>
                  <a:srgbClr val="A50021"/>
                </a:solidFill>
              </a:rPr>
              <a:t>Decay of </a:t>
            </a:r>
            <a:r>
              <a:rPr lang="en-US" altLang="en-US" sz="2800" baseline="30000">
                <a:solidFill>
                  <a:srgbClr val="A50021"/>
                </a:solidFill>
              </a:rPr>
              <a:t>129</a:t>
            </a:r>
            <a:r>
              <a:rPr lang="en-US" altLang="en-US" sz="2800">
                <a:solidFill>
                  <a:srgbClr val="A50021"/>
                </a:solidFill>
              </a:rPr>
              <a:t>I</a:t>
            </a:r>
            <a:r>
              <a:rPr lang="en-US" altLang="en-US" sz="2800"/>
              <a:t>             </a:t>
            </a:r>
            <a:r>
              <a:rPr lang="en-US" altLang="en-US" sz="2800" baseline="30000">
                <a:solidFill>
                  <a:srgbClr val="A50021"/>
                </a:solidFill>
              </a:rPr>
              <a:t>129</a:t>
            </a:r>
            <a:r>
              <a:rPr lang="en-US" altLang="en-US" sz="2800">
                <a:solidFill>
                  <a:srgbClr val="A50021"/>
                </a:solidFill>
              </a:rPr>
              <a:t>Xe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A50021"/>
                </a:solidFill>
              </a:rPr>
              <a:t>                  (t</a:t>
            </a:r>
            <a:r>
              <a:rPr lang="en-US" altLang="en-US" sz="2800" baseline="-25000">
                <a:solidFill>
                  <a:srgbClr val="A50021"/>
                </a:solidFill>
              </a:rPr>
              <a:t>1/2</a:t>
            </a:r>
            <a:r>
              <a:rPr lang="en-US" altLang="en-US" sz="2800">
                <a:solidFill>
                  <a:srgbClr val="A50021"/>
                </a:solidFill>
              </a:rPr>
              <a:t> = 1.6  x 10</a:t>
            </a:r>
            <a:r>
              <a:rPr lang="en-US" altLang="en-US" sz="2800" baseline="30000">
                <a:solidFill>
                  <a:srgbClr val="A50021"/>
                </a:solidFill>
              </a:rPr>
              <a:t>7</a:t>
            </a:r>
            <a:r>
              <a:rPr lang="en-US" altLang="en-US" sz="2800">
                <a:solidFill>
                  <a:srgbClr val="A50021"/>
                </a:solidFill>
              </a:rPr>
              <a:t>y)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The distribution of Xe isotopes in the mantle and atmosphere can give information about the Earth’s Atmosphere as the outgassed distribution will vary to that of the mantle.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   </a:t>
            </a:r>
          </a:p>
        </p:txBody>
      </p:sp>
      <p:sp>
        <p:nvSpPr>
          <p:cNvPr id="18436" name="AutoShape 4">
            <a:extLst>
              <a:ext uri="{FF2B5EF4-FFF2-40B4-BE49-F238E27FC236}">
                <a16:creationId xmlns:a16="http://schemas.microsoft.com/office/drawing/2014/main" id="{4B8B29A9-9D43-FB6C-9FCE-9ADE334F5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438400"/>
            <a:ext cx="742950" cy="381000"/>
          </a:xfrm>
          <a:prstGeom prst="rightArrow">
            <a:avLst>
              <a:gd name="adj1" fmla="val 50000"/>
              <a:gd name="adj2" fmla="val 487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DFF4387-5448-C2E8-4813-D99C610435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>
                <a:solidFill>
                  <a:srgbClr val="A50021"/>
                </a:solidFill>
              </a:rPr>
              <a:t>Differentiation</a:t>
            </a:r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AC2075A-BE86-6F05-8783-1F6F160F1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981200"/>
            <a:ext cx="8416925" cy="44196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The Atmosphere was formed due to </a:t>
            </a:r>
          </a:p>
          <a:p>
            <a:pPr>
              <a:buFontTx/>
              <a:buNone/>
            </a:pPr>
            <a:r>
              <a:rPr lang="en-US" altLang="en-US"/>
              <a:t>     </a:t>
            </a:r>
            <a:r>
              <a:rPr lang="en-US" altLang="en-US">
                <a:solidFill>
                  <a:srgbClr val="6600FF"/>
                </a:solidFill>
              </a:rPr>
              <a:t>OUT GASSING</a:t>
            </a:r>
            <a:r>
              <a:rPr lang="en-US" altLang="en-US"/>
              <a:t> of the mantle (</a:t>
            </a:r>
            <a:r>
              <a:rPr lang="en-US" altLang="en-US">
                <a:solidFill>
                  <a:srgbClr val="FF0066"/>
                </a:solidFill>
              </a:rPr>
              <a:t>Heat</a:t>
            </a:r>
            <a:r>
              <a:rPr lang="en-US" altLang="en-US"/>
              <a:t>)</a:t>
            </a:r>
          </a:p>
          <a:p>
            <a:pPr>
              <a:buFontTx/>
              <a:buNone/>
            </a:pPr>
            <a:r>
              <a:rPr lang="en-US" altLang="en-US"/>
              <a:t>                                 &amp; Volcanic Activity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The Mantle does not contain any</a:t>
            </a:r>
            <a:endParaRPr lang="en-US" altLang="en-US"/>
          </a:p>
          <a:p>
            <a:pPr>
              <a:buFontTx/>
              <a:buNone/>
            </a:pPr>
            <a:r>
              <a:rPr lang="en-US" altLang="en-US" baseline="30000"/>
              <a:t>                                   40</a:t>
            </a:r>
            <a:r>
              <a:rPr lang="en-US" altLang="en-US"/>
              <a:t>K  or  </a:t>
            </a:r>
            <a:r>
              <a:rPr lang="en-US" altLang="en-US" baseline="30000"/>
              <a:t>129</a:t>
            </a:r>
            <a:r>
              <a:rPr lang="en-US" altLang="en-US"/>
              <a:t>I</a:t>
            </a:r>
          </a:p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    All </a:t>
            </a:r>
            <a:r>
              <a:rPr lang="en-US" altLang="en-US" baseline="30000">
                <a:solidFill>
                  <a:schemeClr val="accent2"/>
                </a:solidFill>
                <a:sym typeface="Symbol" panose="05050102010706020507" pitchFamily="18" charset="2"/>
              </a:rPr>
              <a:t>129 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Xe in mantle came from </a:t>
            </a:r>
            <a:r>
              <a:rPr lang="en-US" altLang="en-US" baseline="30000">
                <a:solidFill>
                  <a:schemeClr val="accent2"/>
                </a:solidFill>
                <a:sym typeface="Symbol" panose="05050102010706020507" pitchFamily="18" charset="2"/>
              </a:rPr>
              <a:t>129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I</a:t>
            </a:r>
            <a:r>
              <a:rPr lang="en-US" altLang="en-US">
                <a:solidFill>
                  <a:srgbClr val="6600FF"/>
                </a:solidFill>
                <a:sym typeface="Symbol" panose="05050102010706020507" pitchFamily="18" charset="2"/>
              </a:rPr>
              <a:t>  </a:t>
            </a:r>
            <a:endParaRPr lang="en-US" altLang="en-US">
              <a:solidFill>
                <a:srgbClr val="66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FFFFCC"/>
      </a:accent1>
      <a:accent2>
        <a:srgbClr val="800000"/>
      </a:accent2>
      <a:accent3>
        <a:srgbClr val="FFFFE2"/>
      </a:accent3>
      <a:accent4>
        <a:srgbClr val="000000"/>
      </a:accent4>
      <a:accent5>
        <a:srgbClr val="FFFFE2"/>
      </a:accent5>
      <a:accent6>
        <a:srgbClr val="730000"/>
      </a:accent6>
      <a:hlink>
        <a:srgbClr val="FFFFCC"/>
      </a:hlink>
      <a:folHlink>
        <a:srgbClr val="0000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2903</TotalTime>
  <Words>3447</Words>
  <Application>Microsoft Office PowerPoint</Application>
  <PresentationFormat>Custom</PresentationFormat>
  <Paragraphs>543</Paragraphs>
  <Slides>69</Slides>
  <Notes>69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4" baseType="lpstr">
      <vt:lpstr>Times New Roman</vt:lpstr>
      <vt:lpstr>Comic Sans MS</vt:lpstr>
      <vt:lpstr>Symbol</vt:lpstr>
      <vt:lpstr>Arial</vt:lpstr>
      <vt:lpstr>Default Design</vt:lpstr>
      <vt:lpstr>Atmospheric Chemistry</vt:lpstr>
      <vt:lpstr>Formation of the Earth</vt:lpstr>
      <vt:lpstr>Thermal Consequences</vt:lpstr>
      <vt:lpstr>Formation of the Mantle</vt:lpstr>
      <vt:lpstr>Isotope Distribution of the Earth</vt:lpstr>
      <vt:lpstr>Appearance of the Atmosphere</vt:lpstr>
      <vt:lpstr>Isotopes of Xe</vt:lpstr>
      <vt:lpstr>Distribution of Xe isotopes</vt:lpstr>
      <vt:lpstr>Differentiation</vt:lpstr>
      <vt:lpstr>Age of differentiation</vt:lpstr>
      <vt:lpstr>Ratios of Isotopes</vt:lpstr>
      <vt:lpstr>Conclusions from Isotope Analysis</vt:lpstr>
      <vt:lpstr>Collecting the evidence</vt:lpstr>
      <vt:lpstr>Early Atmosphere</vt:lpstr>
      <vt:lpstr>Origin of Life</vt:lpstr>
      <vt:lpstr>Formation of Simple Amino Acids</vt:lpstr>
      <vt:lpstr>Murchison Meteor</vt:lpstr>
      <vt:lpstr>Early Energy System</vt:lpstr>
      <vt:lpstr>Role of Blue Green Algae</vt:lpstr>
      <vt:lpstr>Decline of Anaerobic Bacteria</vt:lpstr>
      <vt:lpstr>Oxygen Rich Planet</vt:lpstr>
      <vt:lpstr>Oxygen Rich Planet</vt:lpstr>
      <vt:lpstr>The trouble with oxygen</vt:lpstr>
      <vt:lpstr>The present atmosphere</vt:lpstr>
      <vt:lpstr>Distance from the Sun</vt:lpstr>
      <vt:lpstr>Influence of Earth’s Mass</vt:lpstr>
      <vt:lpstr>Escape Velocity</vt:lpstr>
      <vt:lpstr>Escape Velocity</vt:lpstr>
      <vt:lpstr>No H or He in Earth’s Atmosphere</vt:lpstr>
      <vt:lpstr>Little CO2 in atmosphere</vt:lpstr>
      <vt:lpstr>Earth ,Venus &amp; Mars</vt:lpstr>
      <vt:lpstr>Distribution of Gases on Earth Venus &amp; Mars</vt:lpstr>
      <vt:lpstr>Role of Shellfish</vt:lpstr>
      <vt:lpstr>Triple point of H2O</vt:lpstr>
      <vt:lpstr>Water ( Solid,Liquid, Gas)</vt:lpstr>
      <vt:lpstr>Super Greenhouse &amp; Acid Rain</vt:lpstr>
      <vt:lpstr>Current Atmosphere</vt:lpstr>
      <vt:lpstr>Present Level of Oxygen</vt:lpstr>
      <vt:lpstr>Structure of Atmosphere</vt:lpstr>
      <vt:lpstr>Ozone Layer</vt:lpstr>
      <vt:lpstr>Ozone and Radiation</vt:lpstr>
      <vt:lpstr>Effects of Reduction in Ozone</vt:lpstr>
      <vt:lpstr>Chlorofluorocarbons &amp; Ozone</vt:lpstr>
      <vt:lpstr>Ozone Protection </vt:lpstr>
      <vt:lpstr>Ozone Destruction</vt:lpstr>
      <vt:lpstr>Control of CFC’s</vt:lpstr>
      <vt:lpstr>Uses of CFC’s</vt:lpstr>
      <vt:lpstr>Lifetime of CFC’s</vt:lpstr>
      <vt:lpstr>Naming of CFC’s</vt:lpstr>
      <vt:lpstr>Chloromonoxide</vt:lpstr>
      <vt:lpstr>Relationship between ClO. &amp; O3</vt:lpstr>
      <vt:lpstr>Thickness of Ozone Layer</vt:lpstr>
      <vt:lpstr>Other Ozone Depleters</vt:lpstr>
      <vt:lpstr>Interactive Catalytic Forms</vt:lpstr>
      <vt:lpstr>Interactive Catalytic Forms</vt:lpstr>
      <vt:lpstr>Origin of Ozone Hole</vt:lpstr>
      <vt:lpstr>Ice crystal formation</vt:lpstr>
      <vt:lpstr>Possible Role of CO2</vt:lpstr>
      <vt:lpstr>Impenetrable Vortex formation</vt:lpstr>
      <vt:lpstr>PSC’s</vt:lpstr>
      <vt:lpstr>HCL attachment</vt:lpstr>
      <vt:lpstr>Role of ClONO2</vt:lpstr>
      <vt:lpstr>Formation of Cl. Radicals</vt:lpstr>
      <vt:lpstr>Hole Closure</vt:lpstr>
      <vt:lpstr>Dimer ClOOCl</vt:lpstr>
      <vt:lpstr>Antarctic and Arctic Vortexes</vt:lpstr>
      <vt:lpstr>Possible Link</vt:lpstr>
      <vt:lpstr>Further Reading</vt:lpstr>
      <vt:lpstr>PowerPoint Presentation</vt:lpstr>
    </vt:vector>
  </TitlesOfParts>
  <Company>Deakin University (R)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Chemistry</dc:title>
  <dc:creator>Biol &amp; Chem Sciences</dc:creator>
  <cp:lastModifiedBy>Nayan GRIFFITHS</cp:lastModifiedBy>
  <cp:revision>81</cp:revision>
  <cp:lastPrinted>2000-08-29T23:40:32Z</cp:lastPrinted>
  <dcterms:created xsi:type="dcterms:W3CDTF">1999-07-16T02:37:04Z</dcterms:created>
  <dcterms:modified xsi:type="dcterms:W3CDTF">2023-05-23T21:23:46Z</dcterms:modified>
</cp:coreProperties>
</file>